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3" r:id="rId7"/>
    <p:sldId id="269" r:id="rId8"/>
    <p:sldId id="264" r:id="rId9"/>
    <p:sldId id="265" r:id="rId10"/>
    <p:sldId id="266" r:id="rId11"/>
    <p:sldId id="267" r:id="rId12"/>
    <p:sldId id="263" r:id="rId13"/>
    <p:sldId id="261" r:id="rId14"/>
    <p:sldId id="262" r:id="rId15"/>
    <p:sldId id="274" r:id="rId16"/>
    <p:sldId id="271" r:id="rId17"/>
    <p:sldId id="268" r:id="rId18"/>
    <p:sldId id="276" r:id="rId19"/>
    <p:sldId id="270" r:id="rId20"/>
    <p:sldId id="272" r:id="rId21"/>
  </p:sldIdLst>
  <p:sldSz cx="18288000" cy="10287000"/>
  <p:notesSz cx="6858000" cy="9144000"/>
  <p:embeddedFontLst>
    <p:embeddedFont>
      <p:font typeface="Agrandir Narrow Bold" panose="020B0604020202020204" charset="0"/>
      <p:regular r:id="rId22"/>
    </p:embeddedFont>
    <p:embeddedFont>
      <p:font typeface="Book Antiqua" panose="02040602050305030304" pitchFamily="18" charset="0"/>
      <p:regular r:id="rId23"/>
      <p:bold r:id="rId24"/>
      <p:italic r:id="rId25"/>
      <p:boldItalic r:id="rId26"/>
    </p:embeddedFont>
    <p:embeddedFont>
      <p:font typeface="Days" panose="02000505050000020004" charset="0"/>
      <p:regular r:id="rId27"/>
    </p:embeddedFont>
    <p:embeddedFont>
      <p:font typeface="Open Sauce Light" panose="020B0604020202020204" charset="0"/>
      <p:regular r:id="rId28"/>
    </p:embeddedFont>
    <p:embeddedFont>
      <p:font typeface="Open Sauce Light Italics" panose="020B0604020202020204" charset="0"/>
      <p:regular r:id="rId29"/>
    </p:embeddedFont>
    <p:embeddedFont>
      <p:font typeface="Open Sauce Medium"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1DA5B-BC31-1947-B91A-7CDDD9AEC96F}" v="2192" dt="2024-05-12T13:15:30.1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microsoft.com/office/2015/10/relationships/revisionInfo" Target="revisionInfo.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4a280f52c790ed27/Book%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4a280f52c790ed27/Book%20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'[Book 2.xlsx]Sheet1'!$B$1</c:f>
              <c:strCache>
                <c:ptCount val="1"/>
                <c:pt idx="0">
                  <c:v>Average of Throughput</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45D65A"/>
                </a:solidFill>
                <a:prstDash val="sysDot"/>
              </a:ln>
              <a:effectLst/>
            </c:spPr>
            <c:trendlineType val="linear"/>
            <c:dispRSqr val="0"/>
            <c:dispEq val="0"/>
          </c:trendline>
          <c:cat>
            <c:numRef>
              <c:f>'[Book 2.xlsx]Sheet1'!$A$2:$A$6</c:f>
              <c:numCache>
                <c:formatCode>m/d/yyyy</c:formatCode>
                <c:ptCount val="5"/>
                <c:pt idx="0">
                  <c:v>44161</c:v>
                </c:pt>
                <c:pt idx="1">
                  <c:v>44162</c:v>
                </c:pt>
                <c:pt idx="2">
                  <c:v>44163</c:v>
                </c:pt>
                <c:pt idx="3">
                  <c:v>44164</c:v>
                </c:pt>
                <c:pt idx="4">
                  <c:v>44165</c:v>
                </c:pt>
              </c:numCache>
            </c:numRef>
          </c:cat>
          <c:val>
            <c:numRef>
              <c:f>'[Book 2.xlsx]Sheet1'!$B$2:$B$6</c:f>
              <c:numCache>
                <c:formatCode>General</c:formatCode>
                <c:ptCount val="5"/>
                <c:pt idx="0">
                  <c:v>0.02</c:v>
                </c:pt>
                <c:pt idx="1">
                  <c:v>0.01</c:v>
                </c:pt>
                <c:pt idx="2">
                  <c:v>0.06</c:v>
                </c:pt>
                <c:pt idx="3">
                  <c:v>0.05</c:v>
                </c:pt>
                <c:pt idx="4">
                  <c:v>0.05</c:v>
                </c:pt>
              </c:numCache>
            </c:numRef>
          </c:val>
          <c:smooth val="0"/>
          <c:extLst>
            <c:ext xmlns:c16="http://schemas.microsoft.com/office/drawing/2014/chart" uri="{C3380CC4-5D6E-409C-BE32-E72D297353CC}">
              <c16:uniqueId val="{00000001-81E1-4484-8C58-8DFC16199268}"/>
            </c:ext>
          </c:extLst>
        </c:ser>
        <c:dLbls>
          <c:showLegendKey val="0"/>
          <c:showVal val="0"/>
          <c:showCatName val="0"/>
          <c:showSerName val="0"/>
          <c:showPercent val="0"/>
          <c:showBubbleSize val="0"/>
        </c:dLbls>
        <c:smooth val="0"/>
        <c:axId val="1495151111"/>
        <c:axId val="1495153159"/>
      </c:lineChart>
      <c:dateAx>
        <c:axId val="1495151111"/>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5153159"/>
        <c:crosses val="autoZero"/>
        <c:auto val="1"/>
        <c:lblOffset val="100"/>
        <c:baseTimeUnit val="days"/>
      </c:dateAx>
      <c:valAx>
        <c:axId val="1495153159"/>
        <c:scaling>
          <c:orientation val="minMax"/>
        </c:scaling>
        <c:delete val="1"/>
        <c:axPos val="l"/>
        <c:numFmt formatCode="General" sourceLinked="1"/>
        <c:majorTickMark val="none"/>
        <c:minorTickMark val="none"/>
        <c:tickLblPos val="nextTo"/>
        <c:crossAx val="1495151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Language Share Analysis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'[Book 2.xlsx]Sheet2'!$B$1</c:f>
              <c:strCache>
                <c:ptCount val="1"/>
                <c:pt idx="0">
                  <c:v>Percentage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F2F-428B-B695-FBE85F3ADF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F2F-428B-B695-FBE85F3ADF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F2F-428B-B695-FBE85F3ADF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F2F-428B-B695-FBE85F3ADFE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F2F-428B-B695-FBE85F3ADFE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F2F-428B-B695-FBE85F3ADFEB}"/>
              </c:ext>
            </c:extLst>
          </c:dPt>
          <c:dLbls>
            <c:spPr>
              <a:noFill/>
              <a:ln>
                <a:solidFill>
                  <a:srgbClr val="FFFFFF"/>
                </a:solidFill>
                <a:prstDash val="solid"/>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FFFF"/>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 2.xlsx]Sheet2'!$A$2:$A$7</c:f>
              <c:strCache>
                <c:ptCount val="6"/>
                <c:pt idx="0">
                  <c:v>English</c:v>
                </c:pt>
                <c:pt idx="1">
                  <c:v>Arabic</c:v>
                </c:pt>
                <c:pt idx="2">
                  <c:v>Persian</c:v>
                </c:pt>
                <c:pt idx="3">
                  <c:v>Hindi</c:v>
                </c:pt>
                <c:pt idx="4">
                  <c:v>French</c:v>
                </c:pt>
                <c:pt idx="5">
                  <c:v>Italian</c:v>
                </c:pt>
              </c:strCache>
            </c:strRef>
          </c:cat>
          <c:val>
            <c:numRef>
              <c:f>'[Book 2.xlsx]Sheet2'!$B$2:$B$7</c:f>
              <c:numCache>
                <c:formatCode>General</c:formatCode>
                <c:ptCount val="6"/>
                <c:pt idx="0">
                  <c:v>12.5</c:v>
                </c:pt>
                <c:pt idx="1">
                  <c:v>12.5</c:v>
                </c:pt>
                <c:pt idx="2">
                  <c:v>37.5</c:v>
                </c:pt>
                <c:pt idx="3">
                  <c:v>12.5</c:v>
                </c:pt>
                <c:pt idx="4">
                  <c:v>12.5</c:v>
                </c:pt>
                <c:pt idx="5">
                  <c:v>12.5</c:v>
                </c:pt>
              </c:numCache>
            </c:numRef>
          </c:val>
          <c:extLst>
            <c:ext xmlns:c16="http://schemas.microsoft.com/office/drawing/2014/chart" uri="{C3380CC4-5D6E-409C-BE32-E72D297353CC}">
              <c16:uniqueId val="{0000000C-4F2F-428B-B695-FBE85F3ADFEB}"/>
            </c:ext>
          </c:extLst>
        </c:ser>
        <c:ser>
          <c:idx val="1"/>
          <c:order val="1"/>
          <c:tx>
            <c:strRef>
              <c:f>'[Book 2.xlsx]Sheet2'!$C$1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E-4F2F-428B-B695-FBE85F3ADF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0-4F2F-428B-B695-FBE85F3ADF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2-4F2F-428B-B695-FBE85F3ADF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4-4F2F-428B-B695-FBE85F3ADFE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6-4F2F-428B-B695-FBE85F3ADFE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8-4F2F-428B-B695-FBE85F3ADFEB}"/>
              </c:ext>
            </c:extLst>
          </c:dPt>
          <c:cat>
            <c:strRef>
              <c:f>'[Book 2.xlsx]Sheet2'!$A$2:$A$7</c:f>
              <c:strCache>
                <c:ptCount val="6"/>
                <c:pt idx="0">
                  <c:v>English</c:v>
                </c:pt>
                <c:pt idx="1">
                  <c:v>Arabic</c:v>
                </c:pt>
                <c:pt idx="2">
                  <c:v>Persian</c:v>
                </c:pt>
                <c:pt idx="3">
                  <c:v>Hindi</c:v>
                </c:pt>
                <c:pt idx="4">
                  <c:v>French</c:v>
                </c:pt>
                <c:pt idx="5">
                  <c:v>Italian</c:v>
                </c:pt>
              </c:strCache>
            </c:strRef>
          </c:cat>
          <c:val>
            <c:numRef>
              <c:f>'[Book 2.xlsx]Sheet2'!$C$2:$C$7</c:f>
              <c:numCache>
                <c:formatCode>General</c:formatCode>
                <c:ptCount val="6"/>
                <c:pt idx="0">
                  <c:v>8</c:v>
                </c:pt>
                <c:pt idx="1">
                  <c:v>8</c:v>
                </c:pt>
                <c:pt idx="2">
                  <c:v>8</c:v>
                </c:pt>
                <c:pt idx="3">
                  <c:v>8</c:v>
                </c:pt>
                <c:pt idx="4">
                  <c:v>8</c:v>
                </c:pt>
                <c:pt idx="5">
                  <c:v>8</c:v>
                </c:pt>
              </c:numCache>
            </c:numRef>
          </c:val>
          <c:extLst>
            <c:ext xmlns:c16="http://schemas.microsoft.com/office/drawing/2014/chart" uri="{C3380CC4-5D6E-409C-BE32-E72D297353CC}">
              <c16:uniqueId val="{00000019-4F2F-428B-B695-FBE85F3ADFEB}"/>
            </c:ext>
          </c:extLst>
        </c:ser>
        <c:dLbls>
          <c:showLegendKey val="0"/>
          <c:showVal val="0"/>
          <c:showCatName val="0"/>
          <c:showSerName val="0"/>
          <c:showPercent val="0"/>
          <c:showBubbleSize val="0"/>
          <c:showLeaderLines val="1"/>
        </c:dLbls>
        <c:firstSliceAng val="0"/>
      </c:pieChart>
      <c:spPr>
        <a:noFill/>
        <a:ln>
          <a:noFill/>
        </a:ln>
        <a:effectLst/>
      </c:spPr>
    </c:plotArea>
    <c:legend>
      <c:legendPos val="l"/>
      <c:overlay val="0"/>
      <c:spPr>
        <a:noFill/>
        <a:ln>
          <a:noFill/>
        </a:ln>
        <a:effectLst/>
      </c:spPr>
      <c:txPr>
        <a:bodyPr rot="0" spcFirstLastPara="1" vertOverflow="ellipsis" vert="horz" wrap="square" anchor="ctr" anchorCtr="1"/>
        <a:lstStyle/>
        <a:p>
          <a:pPr>
            <a:defRPr sz="900" b="1" i="0" u="sng"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drive.google.com/file/d/1Shmk1PGDWG2dHPNGsC3d5fgk9Rua7UIt/view?usp=sharing" TargetMode="Externa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drive.google.com/file/d/1Iu2VoglU1nmO1Te8DxkH76Az3_3UwU0X/view?usp=sharing" TargetMode="Externa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drive.google.com/file/d/1XqI3R4a_oxSRvQtB1o7I-Zp_fG1lD_fe/view?usp=sharing"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drive.google.com/file/d/1IraA06WzI2BI7Y-dCeffjUrcdVppDwTa/view?usp=sharing"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drive.google.com/file/d/1tCMebqWhOgsdHH1BXihf7uG4wt6AxJxN/view?usp=shar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rive.google.com/file/d/1mG7xUGEAhmXq-Lvg_mV-DksuKN6nxFXT/view?usp=sharing" TargetMode="Externa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file/d/1ZorEv1NXrny3XjsU3y5zDh3VaJmacVT9/view?usp=sharing"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u-wxsjr4WHOYjbAGqmIWucWLZXGhPNHW/view?usp=sharing"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yc-6SxyInqwgsEVJsdKPtVtyRrWll8KT/view?usp=sharing" TargetMode="External"/><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hyperlink" Target="https://drive.google.com/file/d/1pHeIv4h78ADF4S6NsXpJTLQAemUOMr6e/view?usp=sharing" TargetMode="External"/><Relationship Id="rId4" Type="http://schemas.openxmlformats.org/officeDocument/2006/relationships/hyperlink" Target="https://drive.google.com/file/d/19_GK0KEKk7rhxm8MWQg3ESC88yqxkSpN/view?usp=sha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file/d/1_2N8dP7iNB9su0B2cELZUs41VxEAvKCF/view?usp=sharing"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drive.google.com/file/d/1Sr7tLgRa0SjKdjtLQQdmTC77Aa5dxbkV/view?usp=sharing" TargetMode="Externa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AutoShape 3"/>
          <p:cNvSpPr/>
          <p:nvPr/>
        </p:nvSpPr>
        <p:spPr>
          <a:xfrm>
            <a:off x="1619281" y="8259330"/>
            <a:ext cx="9526284" cy="0"/>
          </a:xfrm>
          <a:prstGeom prst="line">
            <a:avLst/>
          </a:prstGeom>
          <a:ln w="76200" cap="rnd">
            <a:solidFill>
              <a:srgbClr val="F5F5F5"/>
            </a:solidFill>
            <a:prstDash val="solid"/>
            <a:headEnd type="none" w="sm" len="sm"/>
            <a:tailEnd type="none" w="sm" len="sm"/>
          </a:ln>
        </p:spPr>
      </p:sp>
      <p:sp>
        <p:nvSpPr>
          <p:cNvPr id="4" name="TextBox 4"/>
          <p:cNvSpPr txBox="1"/>
          <p:nvPr/>
        </p:nvSpPr>
        <p:spPr>
          <a:xfrm>
            <a:off x="1117676" y="1800071"/>
            <a:ext cx="11268796" cy="2543755"/>
          </a:xfrm>
          <a:prstGeom prst="rect">
            <a:avLst/>
          </a:prstGeom>
        </p:spPr>
        <p:txBody>
          <a:bodyPr lIns="0" tIns="0" rIns="0" bIns="0" rtlCol="0" anchor="t">
            <a:spAutoFit/>
          </a:bodyPr>
          <a:lstStyle/>
          <a:p>
            <a:pPr algn="just">
              <a:lnSpc>
                <a:spcPts val="9950"/>
              </a:lnSpc>
            </a:pPr>
            <a:r>
              <a:rPr lang="en-US" sz="9045" spc="334">
                <a:solidFill>
                  <a:srgbClr val="FFFFFF"/>
                </a:solidFill>
                <a:latin typeface="Days"/>
              </a:rPr>
              <a:t>Operation Analytics and</a:t>
            </a:r>
          </a:p>
        </p:txBody>
      </p:sp>
      <p:sp>
        <p:nvSpPr>
          <p:cNvPr id="5" name="TextBox 5"/>
          <p:cNvSpPr txBox="1"/>
          <p:nvPr/>
        </p:nvSpPr>
        <p:spPr>
          <a:xfrm>
            <a:off x="1117676" y="4458126"/>
            <a:ext cx="15800402" cy="3391629"/>
          </a:xfrm>
          <a:prstGeom prst="rect">
            <a:avLst/>
          </a:prstGeom>
        </p:spPr>
        <p:txBody>
          <a:bodyPr lIns="0" tIns="0" rIns="0" bIns="0" rtlCol="0" anchor="t">
            <a:spAutoFit/>
          </a:bodyPr>
          <a:lstStyle/>
          <a:p>
            <a:pPr algn="just">
              <a:lnSpc>
                <a:spcPts val="13263"/>
              </a:lnSpc>
            </a:pPr>
            <a:r>
              <a:rPr lang="en-US" sz="12057" spc="868">
                <a:solidFill>
                  <a:srgbClr val="FFFFFF"/>
                </a:solidFill>
                <a:latin typeface="Open Sauce Medium"/>
              </a:rPr>
              <a:t>INVESTIGATING METRIC SPIKE</a:t>
            </a:r>
          </a:p>
        </p:txBody>
      </p:sp>
      <p:sp>
        <p:nvSpPr>
          <p:cNvPr id="6" name="TextBox 6"/>
          <p:cNvSpPr txBox="1"/>
          <p:nvPr/>
        </p:nvSpPr>
        <p:spPr>
          <a:xfrm>
            <a:off x="1619281" y="8626287"/>
            <a:ext cx="5442510" cy="352709"/>
          </a:xfrm>
          <a:prstGeom prst="rect">
            <a:avLst/>
          </a:prstGeom>
        </p:spPr>
        <p:txBody>
          <a:bodyPr lIns="0" tIns="0" rIns="0" bIns="0" rtlCol="0" anchor="t">
            <a:spAutoFit/>
          </a:bodyPr>
          <a:lstStyle/>
          <a:p>
            <a:pPr algn="l">
              <a:lnSpc>
                <a:spcPts val="2351"/>
              </a:lnSpc>
            </a:pPr>
            <a:r>
              <a:rPr lang="en-US" sz="2137" spc="181">
                <a:solidFill>
                  <a:srgbClr val="FFFFFF"/>
                </a:solidFill>
                <a:latin typeface="Agrandir Narrow Bold"/>
              </a:rPr>
              <a:t>Trainity project by Vaishakh Menon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4" name="Freeform 4"/>
          <p:cNvSpPr/>
          <p:nvPr/>
        </p:nvSpPr>
        <p:spPr>
          <a:xfrm rot="950948">
            <a:off x="-2669950" y="6007972"/>
            <a:ext cx="20843800" cy="12430485"/>
          </a:xfrm>
          <a:custGeom>
            <a:avLst/>
            <a:gdLst/>
            <a:ahLst/>
            <a:cxnLst/>
            <a:rect l="l" t="t" r="r" b="b"/>
            <a:pathLst>
              <a:path w="20843800" h="12430485">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flipH="1" flipV="1">
            <a:off x="10709722" y="5472198"/>
            <a:ext cx="7630010" cy="21566"/>
          </a:xfrm>
          <a:prstGeom prst="line">
            <a:avLst/>
          </a:prstGeom>
          <a:ln w="76200" cap="flat">
            <a:solidFill>
              <a:srgbClr val="C23A97"/>
            </a:solidFill>
            <a:prstDash val="solid"/>
            <a:headEnd type="none" w="sm" len="sm"/>
            <a:tailEnd type="none" w="sm" len="sm"/>
          </a:ln>
        </p:spPr>
      </p:sp>
      <p:sp>
        <p:nvSpPr>
          <p:cNvPr id="6" name="TextBox 6"/>
          <p:cNvSpPr txBox="1"/>
          <p:nvPr/>
        </p:nvSpPr>
        <p:spPr>
          <a:xfrm>
            <a:off x="10709722" y="3597493"/>
            <a:ext cx="6059077" cy="1538883"/>
          </a:xfrm>
          <a:prstGeom prst="rect">
            <a:avLst/>
          </a:prstGeom>
        </p:spPr>
        <p:txBody>
          <a:bodyPr wrap="square" lIns="0" tIns="0" rIns="0" bIns="0" rtlCol="0" anchor="t">
            <a:spAutoFit/>
          </a:bodyPr>
          <a:lstStyle/>
          <a:p>
            <a:pPr>
              <a:lnSpc>
                <a:spcPts val="6049"/>
              </a:lnSpc>
            </a:pPr>
            <a:r>
              <a:rPr lang="en-US" sz="5450" spc="175" dirty="0">
                <a:solidFill>
                  <a:srgbClr val="000000"/>
                </a:solidFill>
                <a:latin typeface="Days"/>
              </a:rPr>
              <a:t>3. Language Share Analysis</a:t>
            </a:r>
          </a:p>
        </p:txBody>
      </p:sp>
      <p:graphicFrame>
        <p:nvGraphicFramePr>
          <p:cNvPr id="8" name="Chart 7">
            <a:extLst>
              <a:ext uri="{FF2B5EF4-FFF2-40B4-BE49-F238E27FC236}">
                <a16:creationId xmlns:a16="http://schemas.microsoft.com/office/drawing/2014/main" id="{E63ED378-D1E9-AE93-D47A-08F1A68F8C97}"/>
              </a:ext>
              <a:ext uri="{147F2762-F138-4A5C-976F-8EAC2B608ADB}">
                <a16:predDERef xmlns:a16="http://schemas.microsoft.com/office/drawing/2014/main" pred="{5D875B49-E95C-C412-64FB-EF424EF57E9A}"/>
              </a:ext>
            </a:extLst>
          </p:cNvPr>
          <p:cNvGraphicFramePr>
            <a:graphicFrameLocks/>
          </p:cNvGraphicFramePr>
          <p:nvPr>
            <p:extLst>
              <p:ext uri="{D42A27DB-BD31-4B8C-83A1-F6EECF244321}">
                <p14:modId xmlns:p14="http://schemas.microsoft.com/office/powerpoint/2010/main" val="3322580385"/>
              </p:ext>
            </p:extLst>
          </p:nvPr>
        </p:nvGraphicFramePr>
        <p:xfrm>
          <a:off x="796144" y="1329911"/>
          <a:ext cx="9908050" cy="733645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24">
            <a:extLst>
              <a:ext uri="{FF2B5EF4-FFF2-40B4-BE49-F238E27FC236}">
                <a16:creationId xmlns:a16="http://schemas.microsoft.com/office/drawing/2014/main" id="{638671BC-A073-5369-695D-1162E2532F9F}"/>
              </a:ext>
            </a:extLst>
          </p:cNvPr>
          <p:cNvSpPr txBox="1"/>
          <p:nvPr/>
        </p:nvSpPr>
        <p:spPr>
          <a:xfrm>
            <a:off x="10696067" y="5934147"/>
            <a:ext cx="8111634" cy="224036"/>
          </a:xfrm>
          <a:prstGeom prst="rect">
            <a:avLst/>
          </a:prstGeom>
        </p:spPr>
        <p:txBody>
          <a:bodyPr wrap="square" lIns="0" tIns="0" rIns="0" bIns="0" rtlCol="0" anchor="t">
            <a:spAutoFit/>
          </a:bodyPr>
          <a:lstStyle/>
          <a:p>
            <a:pPr>
              <a:lnSpc>
                <a:spcPts val="1911"/>
              </a:lnSpc>
            </a:pPr>
            <a:r>
              <a:rPr lang="en-US" sz="1400" b="1">
                <a:solidFill>
                  <a:srgbClr val="000000"/>
                </a:solidFill>
                <a:latin typeface="Open Sauce Light"/>
              </a:rPr>
              <a:t>Code and Output :-  </a:t>
            </a:r>
            <a:r>
              <a:rPr lang="en-US" sz="1400" b="1" dirty="0">
                <a:solidFill>
                  <a:srgbClr val="000000"/>
                </a:solidFill>
                <a:latin typeface="Open Sauce Light"/>
                <a:hlinkClick r:id="rId5"/>
              </a:rPr>
              <a:t>Click Here</a:t>
            </a:r>
            <a:endParaRPr lang="en-US" sz="1400" b="1" dirty="0">
              <a:solidFill>
                <a:srgbClr val="000000"/>
              </a:solidFill>
              <a:latin typeface="Open Sauc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687" t="-65773" r="-34086"/>
            </a:stretch>
          </a:blipFill>
        </p:spPr>
      </p:sp>
      <p:grpSp>
        <p:nvGrpSpPr>
          <p:cNvPr id="3" name="Group 3"/>
          <p:cNvGrpSpPr/>
          <p:nvPr/>
        </p:nvGrpSpPr>
        <p:grpSpPr>
          <a:xfrm>
            <a:off x="1854249" y="-641432"/>
            <a:ext cx="14579503" cy="11918432"/>
            <a:chOff x="0" y="0"/>
            <a:chExt cx="3839869" cy="3139011"/>
          </a:xfrm>
        </p:grpSpPr>
        <p:sp>
          <p:nvSpPr>
            <p:cNvPr id="4" name="Freeform 4"/>
            <p:cNvSpPr/>
            <p:nvPr/>
          </p:nvSpPr>
          <p:spPr>
            <a:xfrm>
              <a:off x="0" y="0"/>
              <a:ext cx="3839869" cy="3139011"/>
            </a:xfrm>
            <a:custGeom>
              <a:avLst/>
              <a:gdLst/>
              <a:ahLst/>
              <a:cxnLst/>
              <a:rect l="l" t="t" r="r" b="b"/>
              <a:pathLst>
                <a:path w="3839869" h="3139011">
                  <a:moveTo>
                    <a:pt x="0" y="0"/>
                  </a:moveTo>
                  <a:lnTo>
                    <a:pt x="3839869" y="0"/>
                  </a:lnTo>
                  <a:lnTo>
                    <a:pt x="3839869" y="3139011"/>
                  </a:lnTo>
                  <a:lnTo>
                    <a:pt x="0" y="3139011"/>
                  </a:lnTo>
                  <a:close/>
                </a:path>
              </a:pathLst>
            </a:custGeom>
            <a:solidFill>
              <a:srgbClr val="F5F5F5"/>
            </a:solidFill>
          </p:spPr>
        </p:sp>
        <p:sp>
          <p:nvSpPr>
            <p:cNvPr id="5" name="TextBox 5"/>
            <p:cNvSpPr txBox="1"/>
            <p:nvPr/>
          </p:nvSpPr>
          <p:spPr>
            <a:xfrm>
              <a:off x="0" y="-28575"/>
              <a:ext cx="3839869" cy="3167586"/>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8170396" y="3357583"/>
            <a:ext cx="1954753" cy="19547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9" name="Freeform 9"/>
          <p:cNvSpPr/>
          <p:nvPr/>
        </p:nvSpPr>
        <p:spPr>
          <a:xfrm>
            <a:off x="8594342" y="3773191"/>
            <a:ext cx="1115200" cy="1152932"/>
          </a:xfrm>
          <a:custGeom>
            <a:avLst/>
            <a:gdLst/>
            <a:ahLst/>
            <a:cxnLst/>
            <a:rect l="l" t="t" r="r" b="b"/>
            <a:pathLst>
              <a:path w="1115200" h="1152932">
                <a:moveTo>
                  <a:pt x="0" y="0"/>
                </a:moveTo>
                <a:lnTo>
                  <a:pt x="1115200" y="0"/>
                </a:lnTo>
                <a:lnTo>
                  <a:pt x="1115200"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2861321" y="1683406"/>
            <a:ext cx="13009625" cy="1079463"/>
          </a:xfrm>
          <a:prstGeom prst="rect">
            <a:avLst/>
          </a:prstGeom>
        </p:spPr>
        <p:txBody>
          <a:bodyPr wrap="square" lIns="0" tIns="0" rIns="0" bIns="0" rtlCol="0" anchor="t">
            <a:spAutoFit/>
          </a:bodyPr>
          <a:lstStyle/>
          <a:p>
            <a:pPr algn="ctr">
              <a:lnSpc>
                <a:spcPts val="9240"/>
              </a:lnSpc>
            </a:pPr>
            <a:r>
              <a:rPr lang="en-US" sz="6600" dirty="0">
                <a:solidFill>
                  <a:srgbClr val="000000"/>
                </a:solidFill>
                <a:latin typeface="Open Sauce Medium"/>
              </a:rPr>
              <a:t>4. Duplicate Row Detection</a:t>
            </a:r>
          </a:p>
        </p:txBody>
      </p:sp>
      <p:sp>
        <p:nvSpPr>
          <p:cNvPr id="19" name="TextBox 19"/>
          <p:cNvSpPr txBox="1"/>
          <p:nvPr/>
        </p:nvSpPr>
        <p:spPr>
          <a:xfrm>
            <a:off x="9525354" y="5737542"/>
            <a:ext cx="3532316" cy="368178"/>
          </a:xfrm>
          <a:prstGeom prst="rect">
            <a:avLst/>
          </a:prstGeom>
        </p:spPr>
        <p:txBody>
          <a:bodyPr lIns="0" tIns="0" rIns="0" bIns="0" rtlCol="0" anchor="t">
            <a:spAutoFit/>
          </a:bodyPr>
          <a:lstStyle/>
          <a:p>
            <a:pPr algn="l">
              <a:lnSpc>
                <a:spcPts val="2380"/>
              </a:lnSpc>
            </a:pPr>
            <a:r>
              <a:rPr lang="en-US" sz="4000" b="1" u="sng" dirty="0">
                <a:solidFill>
                  <a:srgbClr val="000000"/>
                </a:solidFill>
                <a:latin typeface="Book Antiqua"/>
              </a:rPr>
              <a:t>Duplicates</a:t>
            </a:r>
          </a:p>
        </p:txBody>
      </p:sp>
      <p:sp>
        <p:nvSpPr>
          <p:cNvPr id="20" name="AutoShape 20"/>
          <p:cNvSpPr/>
          <p:nvPr/>
        </p:nvSpPr>
        <p:spPr>
          <a:xfrm flipH="1">
            <a:off x="1854191" y="2986426"/>
            <a:ext cx="14579503" cy="21934"/>
          </a:xfrm>
          <a:prstGeom prst="line">
            <a:avLst/>
          </a:prstGeom>
          <a:ln w="76200" cap="flat">
            <a:solidFill>
              <a:srgbClr val="C23A97"/>
            </a:solidFill>
            <a:prstDash val="solid"/>
            <a:headEnd type="none" w="sm" len="sm"/>
            <a:tailEnd type="none" w="sm" len="sm"/>
          </a:ln>
        </p:spPr>
      </p:sp>
      <p:sp>
        <p:nvSpPr>
          <p:cNvPr id="24" name="TextBox 19">
            <a:extLst>
              <a:ext uri="{FF2B5EF4-FFF2-40B4-BE49-F238E27FC236}">
                <a16:creationId xmlns:a16="http://schemas.microsoft.com/office/drawing/2014/main" id="{B0FF43CC-5186-3DEB-5D4E-2B1514EC6C47}"/>
              </a:ext>
            </a:extLst>
          </p:cNvPr>
          <p:cNvSpPr txBox="1"/>
          <p:nvPr/>
        </p:nvSpPr>
        <p:spPr>
          <a:xfrm>
            <a:off x="6584034" y="5737541"/>
            <a:ext cx="2191196" cy="368178"/>
          </a:xfrm>
          <a:prstGeom prst="rect">
            <a:avLst/>
          </a:prstGeom>
        </p:spPr>
        <p:txBody>
          <a:bodyPr wrap="square" lIns="0" tIns="0" rIns="0" bIns="0" rtlCol="0" anchor="t">
            <a:spAutoFit/>
          </a:bodyPr>
          <a:lstStyle/>
          <a:p>
            <a:pPr algn="l">
              <a:lnSpc>
                <a:spcPts val="2380"/>
              </a:lnSpc>
            </a:pPr>
            <a:r>
              <a:rPr lang="en-US" sz="4000" b="1" u="sng" dirty="0">
                <a:solidFill>
                  <a:srgbClr val="000000"/>
                </a:solidFill>
                <a:latin typeface="Book Antiqua"/>
              </a:rPr>
              <a:t>Actor_ID</a:t>
            </a:r>
            <a:endParaRPr lang="en-US" sz="4000" b="1" dirty="0">
              <a:solidFill>
                <a:srgbClr val="000000"/>
              </a:solidFill>
              <a:latin typeface="Book Antiqua"/>
            </a:endParaRPr>
          </a:p>
        </p:txBody>
      </p:sp>
      <p:sp>
        <p:nvSpPr>
          <p:cNvPr id="25" name="TextBox 19">
            <a:extLst>
              <a:ext uri="{FF2B5EF4-FFF2-40B4-BE49-F238E27FC236}">
                <a16:creationId xmlns:a16="http://schemas.microsoft.com/office/drawing/2014/main" id="{C93BE335-31C1-651A-3840-E28AF6EF17AD}"/>
              </a:ext>
            </a:extLst>
          </p:cNvPr>
          <p:cNvSpPr txBox="1"/>
          <p:nvPr/>
        </p:nvSpPr>
        <p:spPr>
          <a:xfrm>
            <a:off x="10515954" y="6362381"/>
            <a:ext cx="3532316" cy="307777"/>
          </a:xfrm>
          <a:prstGeom prst="rect">
            <a:avLst/>
          </a:prstGeom>
        </p:spPr>
        <p:txBody>
          <a:bodyPr lIns="0" tIns="0" rIns="0" bIns="0" rtlCol="0" anchor="t">
            <a:spAutoFit/>
          </a:bodyPr>
          <a:lstStyle/>
          <a:p>
            <a:pPr algn="l">
              <a:lnSpc>
                <a:spcPts val="2380"/>
              </a:lnSpc>
            </a:pPr>
            <a:r>
              <a:rPr lang="en-US" sz="2400" b="1" dirty="0">
                <a:solidFill>
                  <a:srgbClr val="000000"/>
                </a:solidFill>
                <a:latin typeface="Open Sauce Light"/>
              </a:rPr>
              <a:t>2</a:t>
            </a:r>
            <a:endParaRPr lang="en-US" sz="2400" dirty="0">
              <a:solidFill>
                <a:srgbClr val="000000"/>
              </a:solidFill>
              <a:latin typeface="Open Sauce Light"/>
            </a:endParaRPr>
          </a:p>
        </p:txBody>
      </p:sp>
      <p:sp>
        <p:nvSpPr>
          <p:cNvPr id="26" name="TextBox 19">
            <a:extLst>
              <a:ext uri="{FF2B5EF4-FFF2-40B4-BE49-F238E27FC236}">
                <a16:creationId xmlns:a16="http://schemas.microsoft.com/office/drawing/2014/main" id="{98204280-663A-43E3-77EF-447281AD079E}"/>
              </a:ext>
            </a:extLst>
          </p:cNvPr>
          <p:cNvSpPr txBox="1"/>
          <p:nvPr/>
        </p:nvSpPr>
        <p:spPr>
          <a:xfrm>
            <a:off x="7376514" y="6362381"/>
            <a:ext cx="804356" cy="307777"/>
          </a:xfrm>
          <a:prstGeom prst="rect">
            <a:avLst/>
          </a:prstGeom>
        </p:spPr>
        <p:txBody>
          <a:bodyPr wrap="square" lIns="0" tIns="0" rIns="0" bIns="0" rtlCol="0" anchor="t">
            <a:spAutoFit/>
          </a:bodyPr>
          <a:lstStyle/>
          <a:p>
            <a:pPr algn="l">
              <a:lnSpc>
                <a:spcPts val="2380"/>
              </a:lnSpc>
            </a:pPr>
            <a:r>
              <a:rPr lang="en-US" sz="2400" b="1" dirty="0">
                <a:solidFill>
                  <a:srgbClr val="000000"/>
                </a:solidFill>
                <a:latin typeface="Open Sauce Light"/>
              </a:rPr>
              <a:t>1003</a:t>
            </a:r>
          </a:p>
        </p:txBody>
      </p:sp>
      <p:sp>
        <p:nvSpPr>
          <p:cNvPr id="28" name="TextBox 24">
            <a:extLst>
              <a:ext uri="{FF2B5EF4-FFF2-40B4-BE49-F238E27FC236}">
                <a16:creationId xmlns:a16="http://schemas.microsoft.com/office/drawing/2014/main" id="{8B4B8503-428F-50CD-1DAB-64339B97A4D2}"/>
              </a:ext>
            </a:extLst>
          </p:cNvPr>
          <p:cNvSpPr txBox="1"/>
          <p:nvPr/>
        </p:nvSpPr>
        <p:spPr>
          <a:xfrm>
            <a:off x="7785227" y="7412427"/>
            <a:ext cx="8111634" cy="224036"/>
          </a:xfrm>
          <a:prstGeom prst="rect">
            <a:avLst/>
          </a:prstGeom>
        </p:spPr>
        <p:txBody>
          <a:bodyPr wrap="square" lIns="0" tIns="0" rIns="0" bIns="0" rtlCol="0" anchor="t">
            <a:spAutoFit/>
          </a:bodyPr>
          <a:lstStyle/>
          <a:p>
            <a:pPr>
              <a:lnSpc>
                <a:spcPts val="1911"/>
              </a:lnSpc>
            </a:pPr>
            <a:r>
              <a:rPr lang="en-US" sz="1400" b="1">
                <a:solidFill>
                  <a:srgbClr val="000000"/>
                </a:solidFill>
                <a:latin typeface="Open Sauce Light"/>
              </a:rPr>
              <a:t>Code and Output :-  </a:t>
            </a:r>
            <a:r>
              <a:rPr lang="en-US" sz="1400" b="1" dirty="0">
                <a:solidFill>
                  <a:srgbClr val="000000"/>
                </a:solidFill>
                <a:latin typeface="Open Sauce Light"/>
                <a:hlinkClick r:id="rId5"/>
              </a:rPr>
              <a:t>Click Here</a:t>
            </a:r>
            <a:r>
              <a:rPr lang="en-US" sz="1400" b="1" dirty="0">
                <a:solidFill>
                  <a:srgbClr val="000000"/>
                </a:solidFill>
                <a:latin typeface="Open Sauce Light"/>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1425649" y="2529377"/>
            <a:ext cx="15436702" cy="5688860"/>
            <a:chOff x="0" y="0"/>
            <a:chExt cx="4065633" cy="1498301"/>
          </a:xfrm>
        </p:grpSpPr>
        <p:sp>
          <p:nvSpPr>
            <p:cNvPr id="4" name="Freeform 4"/>
            <p:cNvSpPr/>
            <p:nvPr/>
          </p:nvSpPr>
          <p:spPr>
            <a:xfrm>
              <a:off x="0" y="0"/>
              <a:ext cx="4065634" cy="1498301"/>
            </a:xfrm>
            <a:custGeom>
              <a:avLst/>
              <a:gdLst/>
              <a:ahLst/>
              <a:cxnLst/>
              <a:rect l="l" t="t" r="r" b="b"/>
              <a:pathLst>
                <a:path w="4065634" h="1498301">
                  <a:moveTo>
                    <a:pt x="0" y="0"/>
                  </a:moveTo>
                  <a:lnTo>
                    <a:pt x="4065634" y="0"/>
                  </a:lnTo>
                  <a:lnTo>
                    <a:pt x="4065634" y="1498301"/>
                  </a:lnTo>
                  <a:lnTo>
                    <a:pt x="0" y="1498301"/>
                  </a:lnTo>
                  <a:close/>
                </a:path>
              </a:pathLst>
            </a:custGeom>
            <a:solidFill>
              <a:srgbClr val="F5F5F5"/>
            </a:solidFill>
            <a:ln cap="sq">
              <a:noFill/>
              <a:prstDash val="solid"/>
              <a:miter/>
            </a:ln>
          </p:spPr>
        </p:sp>
        <p:sp>
          <p:nvSpPr>
            <p:cNvPr id="5" name="TextBox 5"/>
            <p:cNvSpPr txBox="1"/>
            <p:nvPr/>
          </p:nvSpPr>
          <p:spPr>
            <a:xfrm>
              <a:off x="0" y="-28575"/>
              <a:ext cx="4065633" cy="1526876"/>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8810093" y="5369255"/>
            <a:ext cx="6185598" cy="1538883"/>
          </a:xfrm>
          <a:prstGeom prst="rect">
            <a:avLst/>
          </a:prstGeom>
        </p:spPr>
        <p:txBody>
          <a:bodyPr lIns="0" tIns="0" rIns="0" bIns="0" rtlCol="0" anchor="t">
            <a:spAutoFit/>
          </a:bodyPr>
          <a:lstStyle/>
          <a:p>
            <a:pPr algn="r">
              <a:lnSpc>
                <a:spcPts val="6049"/>
              </a:lnSpc>
            </a:pPr>
            <a:r>
              <a:rPr lang="en-US" sz="5450" spc="175" dirty="0">
                <a:solidFill>
                  <a:srgbClr val="000000"/>
                </a:solidFill>
                <a:latin typeface="Open Sauce Medium"/>
              </a:rPr>
              <a:t>Investigating Matric Spike</a:t>
            </a:r>
          </a:p>
        </p:txBody>
      </p:sp>
      <p:grpSp>
        <p:nvGrpSpPr>
          <p:cNvPr id="8" name="Group 8"/>
          <p:cNvGrpSpPr>
            <a:grpSpLocks noChangeAspect="1"/>
          </p:cNvGrpSpPr>
          <p:nvPr/>
        </p:nvGrpSpPr>
        <p:grpSpPr>
          <a:xfrm>
            <a:off x="2141985" y="1731407"/>
            <a:ext cx="7284828" cy="7284799"/>
            <a:chOff x="0" y="0"/>
            <a:chExt cx="6350025" cy="6350000"/>
          </a:xfrm>
        </p:grpSpPr>
        <p:sp>
          <p:nvSpPr>
            <p:cNvPr id="9" name="Freeform 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24906" r="-24906"/>
              </a:stretch>
            </a:blipFill>
          </p:spPr>
        </p:sp>
      </p:grpSp>
      <p:sp>
        <p:nvSpPr>
          <p:cNvPr id="10" name="AutoShape 10"/>
          <p:cNvSpPr/>
          <p:nvPr/>
        </p:nvSpPr>
        <p:spPr>
          <a:xfrm flipH="1" flipV="1">
            <a:off x="9405080" y="5151267"/>
            <a:ext cx="7462784" cy="0"/>
          </a:xfrm>
          <a:prstGeom prst="line">
            <a:avLst/>
          </a:prstGeom>
          <a:ln w="76200" cap="flat">
            <a:solidFill>
              <a:srgbClr val="C23A97"/>
            </a:solidFill>
            <a:prstDash val="solid"/>
            <a:headEnd type="none" w="sm" len="sm"/>
            <a:tailEnd type="none" w="sm" len="sm"/>
          </a:ln>
        </p:spPr>
      </p:sp>
      <p:sp>
        <p:nvSpPr>
          <p:cNvPr id="12" name="TextBox 8">
            <a:extLst>
              <a:ext uri="{FF2B5EF4-FFF2-40B4-BE49-F238E27FC236}">
                <a16:creationId xmlns:a16="http://schemas.microsoft.com/office/drawing/2014/main" id="{FB6569EF-444F-6F8A-5014-4C74151471BA}"/>
              </a:ext>
            </a:extLst>
          </p:cNvPr>
          <p:cNvSpPr txBox="1"/>
          <p:nvPr/>
        </p:nvSpPr>
        <p:spPr>
          <a:xfrm>
            <a:off x="10548439" y="4143281"/>
            <a:ext cx="6530983" cy="627380"/>
          </a:xfrm>
          <a:prstGeom prst="rect">
            <a:avLst/>
          </a:prstGeom>
        </p:spPr>
        <p:txBody>
          <a:bodyPr lIns="0" tIns="0" rIns="0" bIns="0" rtlCol="0" anchor="t">
            <a:spAutoFit/>
          </a:bodyPr>
          <a:lstStyle/>
          <a:p>
            <a:pPr>
              <a:lnSpc>
                <a:spcPts val="4840"/>
              </a:lnSpc>
            </a:pPr>
            <a:r>
              <a:rPr lang="en-US" sz="4400" spc="140" dirty="0">
                <a:solidFill>
                  <a:srgbClr val="000000"/>
                </a:solidFill>
                <a:latin typeface="Days"/>
              </a:rPr>
              <a:t>Case Study 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25480" y="1161742"/>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2719102" y="2908979"/>
            <a:ext cx="5056438" cy="1308050"/>
          </a:xfrm>
          <a:prstGeom prst="rect">
            <a:avLst/>
          </a:prstGeom>
        </p:spPr>
        <p:txBody>
          <a:bodyPr lIns="0" tIns="0" rIns="0" bIns="0" rtlCol="0" anchor="t">
            <a:spAutoFit/>
          </a:bodyPr>
          <a:lstStyle/>
          <a:p>
            <a:pPr algn="just">
              <a:lnSpc>
                <a:spcPts val="5059"/>
              </a:lnSpc>
            </a:pPr>
            <a:r>
              <a:rPr lang="en-US" sz="4400" b="1" spc="607" dirty="0">
                <a:solidFill>
                  <a:srgbClr val="000000"/>
                </a:solidFill>
                <a:latin typeface="Book Antiqua"/>
              </a:rPr>
              <a:t>1. Weekly User Engagement</a:t>
            </a:r>
            <a:endParaRPr lang="en-US" sz="4400" dirty="0">
              <a:ea typeface="Calibri"/>
              <a:cs typeface="Calibri"/>
            </a:endParaRPr>
          </a:p>
        </p:txBody>
      </p:sp>
      <p:sp>
        <p:nvSpPr>
          <p:cNvPr id="7" name="TextBox 7"/>
          <p:cNvSpPr txBox="1"/>
          <p:nvPr/>
        </p:nvSpPr>
        <p:spPr>
          <a:xfrm>
            <a:off x="2703444" y="4980451"/>
            <a:ext cx="4765320" cy="1014060"/>
          </a:xfrm>
          <a:prstGeom prst="rect">
            <a:avLst/>
          </a:prstGeom>
        </p:spPr>
        <p:txBody>
          <a:bodyPr wrap="square" lIns="0" tIns="0" rIns="0" bIns="0" rtlCol="0" anchor="t">
            <a:spAutoFit/>
          </a:bodyPr>
          <a:lstStyle/>
          <a:p>
            <a:pPr>
              <a:lnSpc>
                <a:spcPts val="2646"/>
              </a:lnSpc>
            </a:pPr>
            <a:r>
              <a:rPr lang="en-US" sz="2800" dirty="0">
                <a:solidFill>
                  <a:srgbClr val="000000"/>
                </a:solidFill>
                <a:latin typeface="Book Antiqua"/>
              </a:rPr>
              <a:t>As per the analysis, In 30th week we got maximum active users 1467.</a:t>
            </a:r>
            <a:endParaRPr lang="en-US" sz="2800" dirty="0"/>
          </a:p>
        </p:txBody>
      </p:sp>
      <p:sp>
        <p:nvSpPr>
          <p:cNvPr id="8" name="AutoShape 8"/>
          <p:cNvSpPr/>
          <p:nvPr/>
        </p:nvSpPr>
        <p:spPr>
          <a:xfrm flipV="1">
            <a:off x="8654651" y="2652442"/>
            <a:ext cx="0" cy="5211720"/>
          </a:xfrm>
          <a:prstGeom prst="line">
            <a:avLst/>
          </a:prstGeom>
          <a:ln w="38100" cap="flat">
            <a:solidFill>
              <a:srgbClr val="192253"/>
            </a:solidFill>
            <a:prstDash val="solid"/>
            <a:headEnd type="none" w="sm" len="sm"/>
            <a:tailEnd type="none" w="sm" len="sm"/>
          </a:ln>
        </p:spPr>
      </p:sp>
      <p:sp>
        <p:nvSpPr>
          <p:cNvPr id="22" name="AutoShape 22"/>
          <p:cNvSpPr/>
          <p:nvPr/>
        </p:nvSpPr>
        <p:spPr>
          <a:xfrm flipH="1" flipV="1">
            <a:off x="-7687792" y="4439071"/>
            <a:ext cx="15156557" cy="0"/>
          </a:xfrm>
          <a:prstGeom prst="line">
            <a:avLst/>
          </a:prstGeom>
          <a:ln w="76200" cap="flat">
            <a:solidFill>
              <a:srgbClr val="C23A97"/>
            </a:solidFill>
            <a:prstDash val="solid"/>
            <a:headEnd type="none" w="sm" len="sm"/>
            <a:tailEnd type="none" w="sm" len="sm"/>
          </a:ln>
        </p:spPr>
      </p:sp>
      <p:pic>
        <p:nvPicPr>
          <p:cNvPr id="23" name="Picture 22" descr="A graph of blue lines&#10;&#10;Description automatically generated">
            <a:extLst>
              <a:ext uri="{FF2B5EF4-FFF2-40B4-BE49-F238E27FC236}">
                <a16:creationId xmlns:a16="http://schemas.microsoft.com/office/drawing/2014/main" id="{30A7A513-AE52-A2AD-8610-35AF63E688E8}"/>
              </a:ext>
            </a:extLst>
          </p:cNvPr>
          <p:cNvPicPr>
            <a:picLocks noChangeAspect="1"/>
          </p:cNvPicPr>
          <p:nvPr/>
        </p:nvPicPr>
        <p:blipFill>
          <a:blip r:embed="rId4"/>
          <a:stretch>
            <a:fillRect/>
          </a:stretch>
        </p:blipFill>
        <p:spPr>
          <a:xfrm>
            <a:off x="9150132" y="3183047"/>
            <a:ext cx="7033625" cy="4155770"/>
          </a:xfrm>
          <a:prstGeom prst="rect">
            <a:avLst/>
          </a:prstGeom>
        </p:spPr>
      </p:pic>
      <p:sp>
        <p:nvSpPr>
          <p:cNvPr id="24" name="TextBox 7">
            <a:extLst>
              <a:ext uri="{FF2B5EF4-FFF2-40B4-BE49-F238E27FC236}">
                <a16:creationId xmlns:a16="http://schemas.microsoft.com/office/drawing/2014/main" id="{526B63BF-C50A-EC26-C7F1-00ADF3201D8D}"/>
              </a:ext>
            </a:extLst>
          </p:cNvPr>
          <p:cNvSpPr txBox="1"/>
          <p:nvPr/>
        </p:nvSpPr>
        <p:spPr>
          <a:xfrm>
            <a:off x="2719101" y="6546204"/>
            <a:ext cx="4765320" cy="319959"/>
          </a:xfrm>
          <a:prstGeom prst="rect">
            <a:avLst/>
          </a:prstGeom>
        </p:spPr>
        <p:txBody>
          <a:bodyPr wrap="square" lIns="0" tIns="0" rIns="0" bIns="0" rtlCol="0" anchor="t">
            <a:spAutoFit/>
          </a:bodyPr>
          <a:lstStyle/>
          <a:p>
            <a:pPr>
              <a:lnSpc>
                <a:spcPts val="2646"/>
              </a:lnSpc>
            </a:pPr>
            <a:r>
              <a:rPr lang="en-US" sz="2000" b="1" dirty="0">
                <a:latin typeface="Book Antiqua"/>
              </a:rPr>
              <a:t>Code and Output:- </a:t>
            </a:r>
            <a:r>
              <a:rPr lang="en-US" sz="2000" b="1" dirty="0">
                <a:latin typeface="Book Antiqua"/>
                <a:hlinkClick r:id="rId5"/>
              </a:rPr>
              <a:t>Click Here</a:t>
            </a:r>
            <a:endParaRPr lang="en-US" sz="2000" b="1" dirty="0">
              <a:latin typeface="Book Antiqu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8100000">
            <a:off x="-5281063" y="-2431920"/>
            <a:ext cx="16893429" cy="10074627"/>
          </a:xfrm>
          <a:custGeom>
            <a:avLst/>
            <a:gdLst/>
            <a:ahLst/>
            <a:cxnLst/>
            <a:rect l="l" t="t" r="r" b="b"/>
            <a:pathLst>
              <a:path w="16893429" h="10074627">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43644" y="1067797"/>
            <a:ext cx="16232453" cy="8699419"/>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13" name="TextBox 13"/>
          <p:cNvSpPr txBox="1"/>
          <p:nvPr/>
        </p:nvSpPr>
        <p:spPr>
          <a:xfrm>
            <a:off x="6695683" y="6466649"/>
            <a:ext cx="5129700" cy="1344792"/>
          </a:xfrm>
          <a:prstGeom prst="rect">
            <a:avLst/>
          </a:prstGeom>
        </p:spPr>
        <p:txBody>
          <a:bodyPr wrap="square" lIns="0" tIns="0" rIns="0" bIns="0" rtlCol="0" anchor="t">
            <a:spAutoFit/>
          </a:bodyPr>
          <a:lstStyle/>
          <a:p>
            <a:pPr>
              <a:lnSpc>
                <a:spcPts val="3639"/>
              </a:lnSpc>
              <a:spcBef>
                <a:spcPct val="0"/>
              </a:spcBef>
            </a:pPr>
            <a:r>
              <a:rPr lang="en-US" sz="2800" dirty="0">
                <a:solidFill>
                  <a:srgbClr val="000000"/>
                </a:solidFill>
                <a:latin typeface="Open Sauce Medium"/>
              </a:rPr>
              <a:t>From the analysis we can see that user growth are increasing each year.</a:t>
            </a:r>
          </a:p>
        </p:txBody>
      </p:sp>
      <p:sp>
        <p:nvSpPr>
          <p:cNvPr id="19" name="TextBox 19"/>
          <p:cNvSpPr txBox="1"/>
          <p:nvPr/>
        </p:nvSpPr>
        <p:spPr>
          <a:xfrm>
            <a:off x="3423303" y="1070259"/>
            <a:ext cx="11442900" cy="896720"/>
          </a:xfrm>
          <a:prstGeom prst="rect">
            <a:avLst/>
          </a:prstGeom>
        </p:spPr>
        <p:txBody>
          <a:bodyPr lIns="0" tIns="0" rIns="0" bIns="0" rtlCol="0" anchor="t">
            <a:spAutoFit/>
          </a:bodyPr>
          <a:lstStyle/>
          <a:p>
            <a:pPr algn="ctr">
              <a:lnSpc>
                <a:spcPts val="7920"/>
              </a:lnSpc>
            </a:pPr>
            <a:r>
              <a:rPr lang="en-GB" sz="4000" b="1" u="sng" dirty="0">
                <a:solidFill>
                  <a:srgbClr val="000000"/>
                </a:solidFill>
                <a:latin typeface="Book Antiqua"/>
              </a:rPr>
              <a:t>2. User Growth Analysis</a:t>
            </a:r>
            <a:endParaRPr lang="en-US" sz="4000">
              <a:ea typeface="Calibri"/>
              <a:cs typeface="Calibri"/>
            </a:endParaRPr>
          </a:p>
        </p:txBody>
      </p:sp>
      <p:pic>
        <p:nvPicPr>
          <p:cNvPr id="36" name="Picture 35" descr="A blue line drawn on a white background&#10;&#10;Description automatically generated">
            <a:extLst>
              <a:ext uri="{FF2B5EF4-FFF2-40B4-BE49-F238E27FC236}">
                <a16:creationId xmlns:a16="http://schemas.microsoft.com/office/drawing/2014/main" id="{5BEDA797-D78A-0269-21CE-BB3828AA39D2}"/>
              </a:ext>
            </a:extLst>
          </p:cNvPr>
          <p:cNvPicPr>
            <a:picLocks noChangeAspect="1"/>
          </p:cNvPicPr>
          <p:nvPr/>
        </p:nvPicPr>
        <p:blipFill>
          <a:blip r:embed="rId4"/>
          <a:stretch>
            <a:fillRect/>
          </a:stretch>
        </p:blipFill>
        <p:spPr>
          <a:xfrm>
            <a:off x="1462283" y="2290567"/>
            <a:ext cx="6610871" cy="3967880"/>
          </a:xfrm>
          <a:prstGeom prst="rect">
            <a:avLst/>
          </a:prstGeom>
        </p:spPr>
      </p:pic>
      <p:pic>
        <p:nvPicPr>
          <p:cNvPr id="37" name="Picture 36" descr="A blue line drawn on a white background&#10;&#10;Description automatically generated">
            <a:extLst>
              <a:ext uri="{FF2B5EF4-FFF2-40B4-BE49-F238E27FC236}">
                <a16:creationId xmlns:a16="http://schemas.microsoft.com/office/drawing/2014/main" id="{DC601F02-25CD-6E03-DB41-2F01FF80B941}"/>
              </a:ext>
            </a:extLst>
          </p:cNvPr>
          <p:cNvPicPr>
            <a:picLocks noChangeAspect="1"/>
          </p:cNvPicPr>
          <p:nvPr/>
        </p:nvPicPr>
        <p:blipFill>
          <a:blip r:embed="rId5"/>
          <a:stretch>
            <a:fillRect/>
          </a:stretch>
        </p:blipFill>
        <p:spPr>
          <a:xfrm>
            <a:off x="10214844" y="2290567"/>
            <a:ext cx="6610872" cy="3967880"/>
          </a:xfrm>
          <a:prstGeom prst="rect">
            <a:avLst/>
          </a:prstGeom>
        </p:spPr>
      </p:pic>
      <p:sp>
        <p:nvSpPr>
          <p:cNvPr id="38" name="TextBox 13">
            <a:extLst>
              <a:ext uri="{FF2B5EF4-FFF2-40B4-BE49-F238E27FC236}">
                <a16:creationId xmlns:a16="http://schemas.microsoft.com/office/drawing/2014/main" id="{12F9FC69-6A48-4C7F-2F04-F7B73F108C8F}"/>
              </a:ext>
            </a:extLst>
          </p:cNvPr>
          <p:cNvSpPr txBox="1"/>
          <p:nvPr/>
        </p:nvSpPr>
        <p:spPr>
          <a:xfrm>
            <a:off x="12990011" y="9050141"/>
            <a:ext cx="5129700" cy="405239"/>
          </a:xfrm>
          <a:prstGeom prst="rect">
            <a:avLst/>
          </a:prstGeom>
        </p:spPr>
        <p:txBody>
          <a:bodyPr wrap="square" lIns="0" tIns="0" rIns="0" bIns="0" rtlCol="0" anchor="t">
            <a:spAutoFit/>
          </a:bodyPr>
          <a:lstStyle/>
          <a:p>
            <a:pPr>
              <a:lnSpc>
                <a:spcPts val="3639"/>
              </a:lnSpc>
              <a:spcBef>
                <a:spcPct val="0"/>
              </a:spcBef>
            </a:pPr>
            <a:r>
              <a:rPr lang="en-US" b="1" dirty="0">
                <a:solidFill>
                  <a:srgbClr val="000000"/>
                </a:solidFill>
                <a:latin typeface="Open Sauce Medium"/>
              </a:rPr>
              <a:t>Code and Output:- </a:t>
            </a:r>
            <a:r>
              <a:rPr lang="en-US" b="1" dirty="0">
                <a:solidFill>
                  <a:srgbClr val="000000"/>
                </a:solidFill>
                <a:latin typeface="Open Sauce Medium"/>
                <a:hlinkClick r:id="rId6"/>
              </a:rPr>
              <a:t>Click Here</a:t>
            </a:r>
            <a:endParaRPr lang="en-US" b="1" dirty="0">
              <a:solidFill>
                <a:srgbClr val="000000"/>
              </a:solidFill>
              <a:latin typeface="Open Sauce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25480" y="1161742"/>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0203403" y="2940294"/>
            <a:ext cx="6449958" cy="1308050"/>
          </a:xfrm>
          <a:prstGeom prst="rect">
            <a:avLst/>
          </a:prstGeom>
        </p:spPr>
        <p:txBody>
          <a:bodyPr wrap="square" lIns="0" tIns="0" rIns="0" bIns="0" rtlCol="0" anchor="t">
            <a:spAutoFit/>
          </a:bodyPr>
          <a:lstStyle/>
          <a:p>
            <a:pPr algn="just">
              <a:lnSpc>
                <a:spcPts val="5059"/>
              </a:lnSpc>
            </a:pPr>
            <a:r>
              <a:rPr lang="en-GB" sz="4400" b="1" spc="607" dirty="0">
                <a:solidFill>
                  <a:srgbClr val="000000"/>
                </a:solidFill>
                <a:latin typeface="Book Antiqua"/>
              </a:rPr>
              <a:t>3.Weekly Retention Analysis</a:t>
            </a:r>
            <a:endParaRPr lang="en-US" sz="4400" b="1" dirty="0">
              <a:ea typeface="Calibri"/>
              <a:cs typeface="Calibri"/>
            </a:endParaRPr>
          </a:p>
        </p:txBody>
      </p:sp>
      <p:sp>
        <p:nvSpPr>
          <p:cNvPr id="7" name="TextBox 7"/>
          <p:cNvSpPr txBox="1"/>
          <p:nvPr/>
        </p:nvSpPr>
        <p:spPr>
          <a:xfrm>
            <a:off x="10203403" y="4980451"/>
            <a:ext cx="4765320" cy="1014060"/>
          </a:xfrm>
          <a:prstGeom prst="rect">
            <a:avLst/>
          </a:prstGeom>
        </p:spPr>
        <p:txBody>
          <a:bodyPr wrap="square" lIns="0" tIns="0" rIns="0" bIns="0" rtlCol="0" anchor="t">
            <a:spAutoFit/>
          </a:bodyPr>
          <a:lstStyle/>
          <a:p>
            <a:pPr>
              <a:lnSpc>
                <a:spcPts val="2646"/>
              </a:lnSpc>
            </a:pPr>
            <a:r>
              <a:rPr lang="en-US" sz="2800" dirty="0">
                <a:solidFill>
                  <a:srgbClr val="000000"/>
                </a:solidFill>
                <a:latin typeface="Book Antiqua"/>
              </a:rPr>
              <a:t>As per the analysis, In 30th week we got maximum users retained 21295.</a:t>
            </a:r>
            <a:endParaRPr lang="en-US" sz="2800" dirty="0"/>
          </a:p>
        </p:txBody>
      </p:sp>
      <p:sp>
        <p:nvSpPr>
          <p:cNvPr id="8" name="AutoShape 8"/>
          <p:cNvSpPr/>
          <p:nvPr/>
        </p:nvSpPr>
        <p:spPr>
          <a:xfrm flipV="1">
            <a:off x="9969884" y="2574154"/>
            <a:ext cx="0" cy="5211720"/>
          </a:xfrm>
          <a:prstGeom prst="line">
            <a:avLst/>
          </a:prstGeom>
          <a:ln w="38100" cap="flat">
            <a:solidFill>
              <a:srgbClr val="192253"/>
            </a:solidFill>
            <a:prstDash val="solid"/>
            <a:headEnd type="none" w="sm" len="sm"/>
            <a:tailEnd type="none" w="sm" len="sm"/>
          </a:ln>
        </p:spPr>
      </p:sp>
      <p:sp>
        <p:nvSpPr>
          <p:cNvPr id="22" name="AutoShape 22"/>
          <p:cNvSpPr/>
          <p:nvPr/>
        </p:nvSpPr>
        <p:spPr>
          <a:xfrm flipH="1">
            <a:off x="9989564" y="4486044"/>
            <a:ext cx="6873722" cy="46972"/>
          </a:xfrm>
          <a:prstGeom prst="line">
            <a:avLst/>
          </a:prstGeom>
          <a:ln w="76200" cap="flat">
            <a:solidFill>
              <a:srgbClr val="C23A97"/>
            </a:solidFill>
            <a:prstDash val="solid"/>
            <a:headEnd type="none" w="sm" len="sm"/>
            <a:tailEnd type="none" w="sm" len="sm"/>
          </a:ln>
        </p:spPr>
      </p:sp>
      <p:sp>
        <p:nvSpPr>
          <p:cNvPr id="24" name="TextBox 7">
            <a:extLst>
              <a:ext uri="{FF2B5EF4-FFF2-40B4-BE49-F238E27FC236}">
                <a16:creationId xmlns:a16="http://schemas.microsoft.com/office/drawing/2014/main" id="{526B63BF-C50A-EC26-C7F1-00ADF3201D8D}"/>
              </a:ext>
            </a:extLst>
          </p:cNvPr>
          <p:cNvSpPr txBox="1"/>
          <p:nvPr/>
        </p:nvSpPr>
        <p:spPr>
          <a:xfrm>
            <a:off x="10203403" y="7454341"/>
            <a:ext cx="4765320" cy="319959"/>
          </a:xfrm>
          <a:prstGeom prst="rect">
            <a:avLst/>
          </a:prstGeom>
        </p:spPr>
        <p:txBody>
          <a:bodyPr wrap="square" lIns="0" tIns="0" rIns="0" bIns="0" rtlCol="0" anchor="t">
            <a:spAutoFit/>
          </a:bodyPr>
          <a:lstStyle/>
          <a:p>
            <a:pPr>
              <a:lnSpc>
                <a:spcPts val="2646"/>
              </a:lnSpc>
            </a:pPr>
            <a:r>
              <a:rPr lang="en-US" sz="2000" b="1" dirty="0">
                <a:latin typeface="Book Antiqua"/>
              </a:rPr>
              <a:t>Code and Output:- </a:t>
            </a:r>
            <a:r>
              <a:rPr lang="en-US" sz="2000" b="1" dirty="0">
                <a:latin typeface="Book Antiqua"/>
                <a:hlinkClick r:id="rId4"/>
              </a:rPr>
              <a:t>Click Here</a:t>
            </a:r>
            <a:endParaRPr lang="en-US" sz="2000" b="1">
              <a:latin typeface="Book Antiqua"/>
            </a:endParaRPr>
          </a:p>
        </p:txBody>
      </p:sp>
      <p:pic>
        <p:nvPicPr>
          <p:cNvPr id="9" name="Picture 8" descr="A graph of blue bars&#10;&#10;Description automatically generated">
            <a:extLst>
              <a:ext uri="{FF2B5EF4-FFF2-40B4-BE49-F238E27FC236}">
                <a16:creationId xmlns:a16="http://schemas.microsoft.com/office/drawing/2014/main" id="{75937A79-B182-446C-4AD6-7834D5C65ACC}"/>
              </a:ext>
            </a:extLst>
          </p:cNvPr>
          <p:cNvPicPr>
            <a:picLocks noChangeAspect="1"/>
          </p:cNvPicPr>
          <p:nvPr/>
        </p:nvPicPr>
        <p:blipFill>
          <a:blip r:embed="rId5"/>
          <a:stretch>
            <a:fillRect/>
          </a:stretch>
        </p:blipFill>
        <p:spPr>
          <a:xfrm>
            <a:off x="2025955" y="2932526"/>
            <a:ext cx="7378090" cy="4421948"/>
          </a:xfrm>
          <a:prstGeom prst="rect">
            <a:avLst/>
          </a:prstGeom>
        </p:spPr>
      </p:pic>
    </p:spTree>
    <p:extLst>
      <p:ext uri="{BB962C8B-B14F-4D97-AF65-F5344CB8AC3E}">
        <p14:creationId xmlns:p14="http://schemas.microsoft.com/office/powerpoint/2010/main" val="2547223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4" name="TextBox 4"/>
          <p:cNvSpPr txBox="1"/>
          <p:nvPr/>
        </p:nvSpPr>
        <p:spPr>
          <a:xfrm>
            <a:off x="3438208" y="379862"/>
            <a:ext cx="11442900" cy="897169"/>
          </a:xfrm>
          <a:prstGeom prst="rect">
            <a:avLst/>
          </a:prstGeom>
        </p:spPr>
        <p:txBody>
          <a:bodyPr lIns="0" tIns="0" rIns="0" bIns="0" rtlCol="0" anchor="t">
            <a:spAutoFit/>
          </a:bodyPr>
          <a:lstStyle/>
          <a:p>
            <a:pPr algn="ctr">
              <a:lnSpc>
                <a:spcPts val="7920"/>
              </a:lnSpc>
            </a:pPr>
            <a:r>
              <a:rPr lang="en-GB" sz="4000" b="1" u="sng" spc="666" dirty="0">
                <a:solidFill>
                  <a:schemeClr val="bg1"/>
                </a:solidFill>
                <a:latin typeface="Book Antiqua"/>
              </a:rPr>
              <a:t>4. Weekly Engagement Per Device</a:t>
            </a:r>
            <a:endParaRPr lang="en-US" sz="4000" b="1" spc="666">
              <a:solidFill>
                <a:schemeClr val="bg1"/>
              </a:solidFill>
              <a:latin typeface="Book Antiqua"/>
            </a:endParaRPr>
          </a:p>
        </p:txBody>
      </p:sp>
      <p:sp>
        <p:nvSpPr>
          <p:cNvPr id="5" name="Rectangle: Rounded Corners 4">
            <a:extLst>
              <a:ext uri="{FF2B5EF4-FFF2-40B4-BE49-F238E27FC236}">
                <a16:creationId xmlns:a16="http://schemas.microsoft.com/office/drawing/2014/main" id="{60AFE459-1E00-5C1A-2502-95B0A7882504}"/>
              </a:ext>
            </a:extLst>
          </p:cNvPr>
          <p:cNvSpPr/>
          <p:nvPr/>
        </p:nvSpPr>
        <p:spPr>
          <a:xfrm>
            <a:off x="477554" y="1698843"/>
            <a:ext cx="17364205" cy="820454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71DF1D2-86A4-C029-680D-5597B6788498}"/>
              </a:ext>
            </a:extLst>
          </p:cNvPr>
          <p:cNvPicPr>
            <a:picLocks noChangeAspect="1"/>
          </p:cNvPicPr>
          <p:nvPr/>
        </p:nvPicPr>
        <p:blipFill>
          <a:blip r:embed="rId3"/>
          <a:stretch>
            <a:fillRect/>
          </a:stretch>
        </p:blipFill>
        <p:spPr>
          <a:xfrm>
            <a:off x="1234141" y="1704062"/>
            <a:ext cx="6393884" cy="4311042"/>
          </a:xfrm>
          <a:prstGeom prst="rect">
            <a:avLst/>
          </a:prstGeom>
        </p:spPr>
      </p:pic>
      <p:pic>
        <p:nvPicPr>
          <p:cNvPr id="7" name="Picture 6" descr="A graph of blue bars with white text&#10;&#10;Description automatically generated">
            <a:extLst>
              <a:ext uri="{FF2B5EF4-FFF2-40B4-BE49-F238E27FC236}">
                <a16:creationId xmlns:a16="http://schemas.microsoft.com/office/drawing/2014/main" id="{3CCF326A-A34E-4A71-9529-87C4C2AD8F42}"/>
              </a:ext>
            </a:extLst>
          </p:cNvPr>
          <p:cNvPicPr>
            <a:picLocks noChangeAspect="1"/>
          </p:cNvPicPr>
          <p:nvPr/>
        </p:nvPicPr>
        <p:blipFill>
          <a:blip r:embed="rId4"/>
          <a:stretch>
            <a:fillRect/>
          </a:stretch>
        </p:blipFill>
        <p:spPr>
          <a:xfrm>
            <a:off x="10933395" y="1748360"/>
            <a:ext cx="6191510" cy="4269418"/>
          </a:xfrm>
          <a:prstGeom prst="rect">
            <a:avLst/>
          </a:prstGeom>
        </p:spPr>
      </p:pic>
      <p:pic>
        <p:nvPicPr>
          <p:cNvPr id="8" name="Picture 7">
            <a:extLst>
              <a:ext uri="{FF2B5EF4-FFF2-40B4-BE49-F238E27FC236}">
                <a16:creationId xmlns:a16="http://schemas.microsoft.com/office/drawing/2014/main" id="{CB48047A-9EEF-48EC-AE77-FCC2D4C66971}"/>
              </a:ext>
            </a:extLst>
          </p:cNvPr>
          <p:cNvPicPr>
            <a:picLocks noChangeAspect="1"/>
          </p:cNvPicPr>
          <p:nvPr/>
        </p:nvPicPr>
        <p:blipFill>
          <a:blip r:embed="rId5"/>
          <a:stretch>
            <a:fillRect/>
          </a:stretch>
        </p:blipFill>
        <p:spPr>
          <a:xfrm>
            <a:off x="1400436" y="6110417"/>
            <a:ext cx="6029976" cy="3702875"/>
          </a:xfrm>
          <a:prstGeom prst="rect">
            <a:avLst/>
          </a:prstGeom>
        </p:spPr>
      </p:pic>
      <p:pic>
        <p:nvPicPr>
          <p:cNvPr id="9" name="Picture 8" descr="A graph with blue lines&#10;&#10;Description automatically generated">
            <a:extLst>
              <a:ext uri="{FF2B5EF4-FFF2-40B4-BE49-F238E27FC236}">
                <a16:creationId xmlns:a16="http://schemas.microsoft.com/office/drawing/2014/main" id="{C877616E-3A8E-F2DA-AC1B-7BD0EF6DCEA9}"/>
              </a:ext>
            </a:extLst>
          </p:cNvPr>
          <p:cNvPicPr>
            <a:picLocks noChangeAspect="1"/>
          </p:cNvPicPr>
          <p:nvPr/>
        </p:nvPicPr>
        <p:blipFill>
          <a:blip r:embed="rId6"/>
          <a:stretch>
            <a:fillRect/>
          </a:stretch>
        </p:blipFill>
        <p:spPr>
          <a:xfrm>
            <a:off x="11300173" y="6118051"/>
            <a:ext cx="5489270" cy="3781555"/>
          </a:xfrm>
          <a:prstGeom prst="rect">
            <a:avLst/>
          </a:prstGeom>
        </p:spPr>
      </p:pic>
      <p:sp>
        <p:nvSpPr>
          <p:cNvPr id="10" name="TextBox 7">
            <a:extLst>
              <a:ext uri="{FF2B5EF4-FFF2-40B4-BE49-F238E27FC236}">
                <a16:creationId xmlns:a16="http://schemas.microsoft.com/office/drawing/2014/main" id="{48BD9DC4-DE75-C2C6-5AB3-CFFE6458E768}"/>
              </a:ext>
            </a:extLst>
          </p:cNvPr>
          <p:cNvSpPr txBox="1"/>
          <p:nvPr/>
        </p:nvSpPr>
        <p:spPr>
          <a:xfrm>
            <a:off x="8418444" y="3336410"/>
            <a:ext cx="1445923" cy="1030422"/>
          </a:xfrm>
          <a:prstGeom prst="rect">
            <a:avLst/>
          </a:prstGeom>
        </p:spPr>
        <p:txBody>
          <a:bodyPr wrap="square" lIns="0" tIns="0" rIns="0" bIns="0" rtlCol="0" anchor="t">
            <a:spAutoFit/>
          </a:bodyPr>
          <a:lstStyle/>
          <a:p>
            <a:pPr>
              <a:lnSpc>
                <a:spcPts val="2646"/>
              </a:lnSpc>
            </a:pPr>
            <a:r>
              <a:rPr lang="en-US" sz="2800" dirty="0">
                <a:latin typeface="Book Antiqua"/>
              </a:rPr>
              <a:t>Week 17</a:t>
            </a:r>
            <a:endParaRPr lang="en-US" dirty="0"/>
          </a:p>
          <a:p>
            <a:pPr>
              <a:lnSpc>
                <a:spcPts val="2646"/>
              </a:lnSpc>
            </a:pPr>
            <a:endParaRPr lang="en-US" sz="2800" dirty="0">
              <a:latin typeface="Book Antiqua"/>
            </a:endParaRPr>
          </a:p>
          <a:p>
            <a:pPr>
              <a:lnSpc>
                <a:spcPts val="2646"/>
              </a:lnSpc>
            </a:pPr>
            <a:r>
              <a:rPr lang="en-US" sz="2800" dirty="0">
                <a:latin typeface="Book Antiqua"/>
              </a:rPr>
              <a:t>Week 18</a:t>
            </a:r>
          </a:p>
        </p:txBody>
      </p:sp>
      <p:sp>
        <p:nvSpPr>
          <p:cNvPr id="12" name="TextBox 7">
            <a:extLst>
              <a:ext uri="{FF2B5EF4-FFF2-40B4-BE49-F238E27FC236}">
                <a16:creationId xmlns:a16="http://schemas.microsoft.com/office/drawing/2014/main" id="{12D3006E-EC76-09DC-51DF-90972B408D5B}"/>
              </a:ext>
            </a:extLst>
          </p:cNvPr>
          <p:cNvSpPr txBox="1"/>
          <p:nvPr/>
        </p:nvSpPr>
        <p:spPr>
          <a:xfrm>
            <a:off x="8214896" y="7501314"/>
            <a:ext cx="1899992" cy="1014765"/>
          </a:xfrm>
          <a:prstGeom prst="rect">
            <a:avLst/>
          </a:prstGeom>
        </p:spPr>
        <p:txBody>
          <a:bodyPr wrap="square" lIns="0" tIns="0" rIns="0" bIns="0" rtlCol="0" anchor="t">
            <a:spAutoFit/>
          </a:bodyPr>
          <a:lstStyle/>
          <a:p>
            <a:pPr>
              <a:lnSpc>
                <a:spcPts val="2646"/>
              </a:lnSpc>
            </a:pPr>
            <a:r>
              <a:rPr lang="en-US" sz="2800" dirty="0">
                <a:latin typeface="Book Antiqua"/>
              </a:rPr>
              <a:t>      Week 19</a:t>
            </a:r>
          </a:p>
          <a:p>
            <a:pPr>
              <a:lnSpc>
                <a:spcPts val="2646"/>
              </a:lnSpc>
            </a:pPr>
            <a:endParaRPr lang="en-US" sz="2800" dirty="0">
              <a:latin typeface="Book Antiqua"/>
            </a:endParaRPr>
          </a:p>
          <a:p>
            <a:pPr>
              <a:lnSpc>
                <a:spcPts val="2646"/>
              </a:lnSpc>
            </a:pPr>
            <a:r>
              <a:rPr lang="en-US" sz="2800" dirty="0">
                <a:latin typeface="Book Antiqua"/>
              </a:rPr>
              <a:t>      Week 20</a:t>
            </a:r>
          </a:p>
        </p:txBody>
      </p:sp>
      <p:sp>
        <p:nvSpPr>
          <p:cNvPr id="13" name="Arrow: Left 12">
            <a:extLst>
              <a:ext uri="{FF2B5EF4-FFF2-40B4-BE49-F238E27FC236}">
                <a16:creationId xmlns:a16="http://schemas.microsoft.com/office/drawing/2014/main" id="{CF90006B-0695-60F5-869A-70C20BE2A4E4}"/>
              </a:ext>
            </a:extLst>
          </p:cNvPr>
          <p:cNvSpPr/>
          <p:nvPr/>
        </p:nvSpPr>
        <p:spPr>
          <a:xfrm>
            <a:off x="7934455" y="3338969"/>
            <a:ext cx="391438" cy="313150"/>
          </a:xfrm>
          <a:prstGeom prst="leftArrow">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Left 13">
            <a:extLst>
              <a:ext uri="{FF2B5EF4-FFF2-40B4-BE49-F238E27FC236}">
                <a16:creationId xmlns:a16="http://schemas.microsoft.com/office/drawing/2014/main" id="{2CA7DF05-E41B-D591-8EA9-219563BB206B}"/>
              </a:ext>
            </a:extLst>
          </p:cNvPr>
          <p:cNvSpPr/>
          <p:nvPr/>
        </p:nvSpPr>
        <p:spPr>
          <a:xfrm>
            <a:off x="8212377" y="7499958"/>
            <a:ext cx="454068" cy="313150"/>
          </a:xfrm>
          <a:prstGeom prst="leftArrow">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D88B4A25-B5A4-9455-804A-14ACD12C29C5}"/>
              </a:ext>
            </a:extLst>
          </p:cNvPr>
          <p:cNvSpPr/>
          <p:nvPr/>
        </p:nvSpPr>
        <p:spPr>
          <a:xfrm>
            <a:off x="9852504" y="4035729"/>
            <a:ext cx="391438" cy="328808"/>
          </a:xfrm>
          <a:prstGeom prst="rightArrow">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62E8A18A-D9E3-06D9-B0BC-6475C070EB55}"/>
              </a:ext>
            </a:extLst>
          </p:cNvPr>
          <p:cNvSpPr/>
          <p:nvPr/>
        </p:nvSpPr>
        <p:spPr>
          <a:xfrm>
            <a:off x="10247856" y="8138003"/>
            <a:ext cx="485383" cy="375780"/>
          </a:xfrm>
          <a:prstGeom prst="rightArrow">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id="3" name="Group 3"/>
          <p:cNvGrpSpPr/>
          <p:nvPr/>
        </p:nvGrpSpPr>
        <p:grpSpPr>
          <a:xfrm>
            <a:off x="1270035" y="-1126670"/>
            <a:ext cx="7015976" cy="12171720"/>
            <a:chOff x="0" y="0"/>
            <a:chExt cx="1455146" cy="2524471"/>
          </a:xfrm>
        </p:grpSpPr>
        <p:sp>
          <p:nvSpPr>
            <p:cNvPr id="4" name="Freeform 4"/>
            <p:cNvSpPr/>
            <p:nvPr/>
          </p:nvSpPr>
          <p:spPr>
            <a:xfrm>
              <a:off x="0" y="0"/>
              <a:ext cx="1455146" cy="2524471"/>
            </a:xfrm>
            <a:custGeom>
              <a:avLst/>
              <a:gdLst/>
              <a:ahLst/>
              <a:cxnLst/>
              <a:rect l="l" t="t" r="r" b="b"/>
              <a:pathLst>
                <a:path w="1455146" h="2524471">
                  <a:moveTo>
                    <a:pt x="0" y="0"/>
                  </a:moveTo>
                  <a:lnTo>
                    <a:pt x="1455146" y="0"/>
                  </a:lnTo>
                  <a:lnTo>
                    <a:pt x="1455146" y="2524471"/>
                  </a:lnTo>
                  <a:lnTo>
                    <a:pt x="0" y="2524471"/>
                  </a:lnTo>
                  <a:close/>
                </a:path>
              </a:pathLst>
            </a:custGeom>
            <a:solidFill>
              <a:srgbClr val="F5F5F5"/>
            </a:solidFill>
            <a:ln cap="sq">
              <a:noFill/>
              <a:prstDash val="solid"/>
              <a:miter/>
            </a:ln>
          </p:spPr>
        </p:sp>
        <p:sp>
          <p:nvSpPr>
            <p:cNvPr id="5" name="TextBox 5"/>
            <p:cNvSpPr txBox="1"/>
            <p:nvPr/>
          </p:nvSpPr>
          <p:spPr>
            <a:xfrm>
              <a:off x="0" y="-28575"/>
              <a:ext cx="1455146" cy="2553046"/>
            </a:xfrm>
            <a:prstGeom prst="rect">
              <a:avLst/>
            </a:prstGeom>
          </p:spPr>
          <p:txBody>
            <a:bodyPr lIns="50800" tIns="50800" rIns="50800" bIns="50800" rtlCol="0" anchor="ctr"/>
            <a:lstStyle/>
            <a:p>
              <a:pPr algn="ctr">
                <a:lnSpc>
                  <a:spcPts val="1869"/>
                </a:lnSpc>
              </a:pPr>
              <a:endParaRPr/>
            </a:p>
          </p:txBody>
        </p:sp>
      </p:grpSp>
      <p:sp>
        <p:nvSpPr>
          <p:cNvPr id="7" name="Freeform 7"/>
          <p:cNvSpPr/>
          <p:nvPr/>
        </p:nvSpPr>
        <p:spPr>
          <a:xfrm>
            <a:off x="9012250" y="5297579"/>
            <a:ext cx="7961908" cy="3561920"/>
          </a:xfrm>
          <a:custGeom>
            <a:avLst/>
            <a:gdLst/>
            <a:ahLst/>
            <a:cxnLst/>
            <a:rect l="l" t="t" r="r" b="b"/>
            <a:pathLst>
              <a:path w="7961908" h="3561920">
                <a:moveTo>
                  <a:pt x="0" y="0"/>
                </a:moveTo>
                <a:lnTo>
                  <a:pt x="7961908" y="0"/>
                </a:lnTo>
                <a:lnTo>
                  <a:pt x="7961908" y="3561920"/>
                </a:lnTo>
                <a:lnTo>
                  <a:pt x="0" y="3561920"/>
                </a:lnTo>
                <a:lnTo>
                  <a:pt x="0" y="0"/>
                </a:lnTo>
                <a:close/>
              </a:path>
            </a:pathLst>
          </a:custGeom>
          <a:blipFill>
            <a:blip r:embed="rId3"/>
            <a:stretch>
              <a:fillRect l="-9091" t="-40236" b="-15521"/>
            </a:stretch>
          </a:blipFill>
        </p:spPr>
      </p:sp>
      <p:sp>
        <p:nvSpPr>
          <p:cNvPr id="8" name="Freeform 8"/>
          <p:cNvSpPr/>
          <p:nvPr/>
        </p:nvSpPr>
        <p:spPr>
          <a:xfrm>
            <a:off x="9012250" y="1427501"/>
            <a:ext cx="7961908" cy="3605788"/>
          </a:xfrm>
          <a:custGeom>
            <a:avLst/>
            <a:gdLst/>
            <a:ahLst/>
            <a:cxnLst/>
            <a:rect l="l" t="t" r="r" b="b"/>
            <a:pathLst>
              <a:path w="7961908" h="3605788">
                <a:moveTo>
                  <a:pt x="0" y="0"/>
                </a:moveTo>
                <a:lnTo>
                  <a:pt x="7961908" y="0"/>
                </a:lnTo>
                <a:lnTo>
                  <a:pt x="7961908" y="3605788"/>
                </a:lnTo>
                <a:lnTo>
                  <a:pt x="0" y="3605788"/>
                </a:lnTo>
                <a:lnTo>
                  <a:pt x="0" y="0"/>
                </a:lnTo>
                <a:close/>
              </a:path>
            </a:pathLst>
          </a:custGeom>
          <a:blipFill>
            <a:blip r:embed="rId4"/>
            <a:stretch>
              <a:fillRect l="-26369" r="-9324"/>
            </a:stretch>
          </a:blipFill>
        </p:spPr>
      </p:sp>
      <p:sp>
        <p:nvSpPr>
          <p:cNvPr id="10" name="TextBox 10"/>
          <p:cNvSpPr txBox="1"/>
          <p:nvPr/>
        </p:nvSpPr>
        <p:spPr>
          <a:xfrm>
            <a:off x="2133353" y="6354803"/>
            <a:ext cx="5270243" cy="1000274"/>
          </a:xfrm>
          <a:prstGeom prst="rect">
            <a:avLst/>
          </a:prstGeom>
        </p:spPr>
        <p:txBody>
          <a:bodyPr wrap="square" lIns="0" tIns="0" rIns="0" bIns="0" rtlCol="0" anchor="t">
            <a:spAutoFit/>
          </a:bodyPr>
          <a:lstStyle/>
          <a:p>
            <a:pPr>
              <a:lnSpc>
                <a:spcPts val="2646"/>
              </a:lnSpc>
            </a:pPr>
            <a:r>
              <a:rPr lang="en-US" sz="2800" dirty="0">
                <a:solidFill>
                  <a:srgbClr val="000000"/>
                </a:solidFill>
                <a:latin typeface="Open Sauce Light"/>
              </a:rPr>
              <a:t>After analyzing every week, we can see that most engaged device is MacBook Pro.</a:t>
            </a:r>
          </a:p>
        </p:txBody>
      </p:sp>
      <p:sp>
        <p:nvSpPr>
          <p:cNvPr id="12" name="Cylinder 11">
            <a:extLst>
              <a:ext uri="{FF2B5EF4-FFF2-40B4-BE49-F238E27FC236}">
                <a16:creationId xmlns:a16="http://schemas.microsoft.com/office/drawing/2014/main" id="{A6F6D509-D8AB-8192-AC5E-F0E26CEDAFF9}"/>
              </a:ext>
            </a:extLst>
          </p:cNvPr>
          <p:cNvSpPr/>
          <p:nvPr/>
        </p:nvSpPr>
        <p:spPr>
          <a:xfrm>
            <a:off x="3875239" y="2822270"/>
            <a:ext cx="1784958" cy="3068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37CF162-9A83-78AC-2121-B0211079A341}"/>
              </a:ext>
            </a:extLst>
          </p:cNvPr>
          <p:cNvSpPr txBox="1"/>
          <p:nvPr/>
        </p:nvSpPr>
        <p:spPr>
          <a:xfrm>
            <a:off x="4094445" y="4431081"/>
            <a:ext cx="13661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dirty="0">
                <a:solidFill>
                  <a:schemeClr val="bg1"/>
                </a:solidFill>
                <a:ea typeface="Calibri"/>
                <a:cs typeface="Calibri"/>
              </a:rPr>
              <a:t> 4943 Users</a:t>
            </a:r>
          </a:p>
        </p:txBody>
      </p:sp>
      <p:sp>
        <p:nvSpPr>
          <p:cNvPr id="14" name="TextBox 10">
            <a:extLst>
              <a:ext uri="{FF2B5EF4-FFF2-40B4-BE49-F238E27FC236}">
                <a16:creationId xmlns:a16="http://schemas.microsoft.com/office/drawing/2014/main" id="{461A0B84-3656-BA29-8E43-5BDB2FFE8ED9}"/>
              </a:ext>
            </a:extLst>
          </p:cNvPr>
          <p:cNvSpPr txBox="1"/>
          <p:nvPr/>
        </p:nvSpPr>
        <p:spPr>
          <a:xfrm>
            <a:off x="3871339" y="9517624"/>
            <a:ext cx="5270243" cy="333425"/>
          </a:xfrm>
          <a:prstGeom prst="rect">
            <a:avLst/>
          </a:prstGeom>
        </p:spPr>
        <p:txBody>
          <a:bodyPr wrap="square" lIns="0" tIns="0" rIns="0" bIns="0" rtlCol="0" anchor="t">
            <a:spAutoFit/>
          </a:bodyPr>
          <a:lstStyle/>
          <a:p>
            <a:pPr>
              <a:lnSpc>
                <a:spcPts val="2646"/>
              </a:lnSpc>
            </a:pPr>
            <a:r>
              <a:rPr lang="en-US" sz="2400" dirty="0">
                <a:solidFill>
                  <a:srgbClr val="000000"/>
                </a:solidFill>
                <a:latin typeface="Open Sauce Light"/>
              </a:rPr>
              <a:t>Code and Output:-  </a:t>
            </a:r>
            <a:r>
              <a:rPr lang="en-US" sz="2400" dirty="0">
                <a:solidFill>
                  <a:srgbClr val="000000"/>
                </a:solidFill>
                <a:latin typeface="Open Sauce Light"/>
                <a:hlinkClick r:id="rId5"/>
              </a:rPr>
              <a:t>Click Here</a:t>
            </a:r>
            <a:endParaRPr lang="en-US" sz="2400" dirty="0">
              <a:solidFill>
                <a:srgbClr val="000000"/>
              </a:solidFill>
              <a:latin typeface="Open Sauc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51028" flipH="1">
            <a:off x="-1272661" y="-3109670"/>
            <a:ext cx="20833322" cy="16506339"/>
          </a:xfrm>
          <a:custGeom>
            <a:avLst/>
            <a:gdLst/>
            <a:ahLst/>
            <a:cxnLst/>
            <a:rect l="l" t="t" r="r" b="b"/>
            <a:pathLst>
              <a:path w="20833322" h="16506339">
                <a:moveTo>
                  <a:pt x="20833322" y="7003569"/>
                </a:moveTo>
                <a:lnTo>
                  <a:pt x="3939507" y="0"/>
                </a:lnTo>
                <a:lnTo>
                  <a:pt x="0" y="9502771"/>
                </a:lnTo>
                <a:lnTo>
                  <a:pt x="16893815" y="16506340"/>
                </a:lnTo>
                <a:lnTo>
                  <a:pt x="20833322" y="7003569"/>
                </a:lnTo>
                <a:close/>
              </a:path>
            </a:pathLst>
          </a:custGeom>
          <a:blipFill>
            <a:blip r:embed="rId2"/>
            <a:stretch>
              <a:fillRect l="-20427" r="-20427"/>
            </a:stretch>
          </a:blipFill>
        </p:spPr>
      </p:sp>
      <p:grpSp>
        <p:nvGrpSpPr>
          <p:cNvPr id="3" name="Group 3"/>
          <p:cNvGrpSpPr/>
          <p:nvPr/>
        </p:nvGrpSpPr>
        <p:grpSpPr>
          <a:xfrm>
            <a:off x="1906059" y="1805470"/>
            <a:ext cx="6511495" cy="6973368"/>
            <a:chOff x="0" y="0"/>
            <a:chExt cx="1350514" cy="1446309"/>
          </a:xfrm>
        </p:grpSpPr>
        <p:sp>
          <p:nvSpPr>
            <p:cNvPr id="4" name="Freeform 4"/>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sp>
        <p:sp>
          <p:nvSpPr>
            <p:cNvPr id="5" name="TextBox 5"/>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543712" y="1805470"/>
            <a:ext cx="6511495" cy="6973368"/>
            <a:chOff x="0" y="0"/>
            <a:chExt cx="1350514" cy="1446309"/>
          </a:xfrm>
        </p:grpSpPr>
        <p:sp>
          <p:nvSpPr>
            <p:cNvPr id="7" name="Freeform 7"/>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sp>
        <p:sp>
          <p:nvSpPr>
            <p:cNvPr id="8" name="TextBox 8"/>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1883046" y="3251011"/>
            <a:ext cx="6526207" cy="1460080"/>
          </a:xfrm>
          <a:prstGeom prst="rect">
            <a:avLst/>
          </a:prstGeom>
        </p:spPr>
        <p:txBody>
          <a:bodyPr wrap="square" lIns="0" tIns="0" rIns="0" bIns="0" rtlCol="0" anchor="t">
            <a:spAutoFit/>
          </a:bodyPr>
          <a:lstStyle/>
          <a:p>
            <a:pPr algn="ctr">
              <a:lnSpc>
                <a:spcPts val="12119"/>
              </a:lnSpc>
            </a:pPr>
            <a:r>
              <a:rPr lang="en-US" sz="10050" spc="-100" dirty="0">
                <a:solidFill>
                  <a:srgbClr val="000000"/>
                </a:solidFill>
                <a:latin typeface="Open Sauce Medium"/>
              </a:rPr>
              <a:t>33.5834</a:t>
            </a:r>
          </a:p>
        </p:txBody>
      </p:sp>
      <p:sp>
        <p:nvSpPr>
          <p:cNvPr id="10" name="TextBox 10"/>
          <p:cNvSpPr txBox="1"/>
          <p:nvPr/>
        </p:nvSpPr>
        <p:spPr>
          <a:xfrm>
            <a:off x="2988074" y="5571979"/>
            <a:ext cx="4316149" cy="491481"/>
          </a:xfrm>
          <a:prstGeom prst="rect">
            <a:avLst/>
          </a:prstGeom>
        </p:spPr>
        <p:txBody>
          <a:bodyPr lIns="0" tIns="0" rIns="0" bIns="0" rtlCol="0" anchor="t">
            <a:spAutoFit/>
          </a:bodyPr>
          <a:lstStyle/>
          <a:p>
            <a:pPr algn="ctr">
              <a:lnSpc>
                <a:spcPts val="4181"/>
              </a:lnSpc>
            </a:pPr>
            <a:r>
              <a:rPr lang="en-US" sz="2950" spc="209" dirty="0">
                <a:solidFill>
                  <a:srgbClr val="000000"/>
                </a:solidFill>
                <a:latin typeface="Days"/>
              </a:rPr>
              <a:t>Email Open Rate</a:t>
            </a:r>
          </a:p>
        </p:txBody>
      </p:sp>
      <p:sp>
        <p:nvSpPr>
          <p:cNvPr id="11" name="TextBox 11"/>
          <p:cNvSpPr txBox="1"/>
          <p:nvPr/>
        </p:nvSpPr>
        <p:spPr>
          <a:xfrm>
            <a:off x="9548634" y="3244878"/>
            <a:ext cx="6411215" cy="1551707"/>
          </a:xfrm>
          <a:prstGeom prst="rect">
            <a:avLst/>
          </a:prstGeom>
        </p:spPr>
        <p:txBody>
          <a:bodyPr wrap="square" lIns="0" tIns="0" rIns="0" bIns="0" rtlCol="0" anchor="t">
            <a:spAutoFit/>
          </a:bodyPr>
          <a:lstStyle/>
          <a:p>
            <a:pPr algn="ctr">
              <a:lnSpc>
                <a:spcPts val="12120"/>
              </a:lnSpc>
            </a:pPr>
            <a:r>
              <a:rPr lang="en-US" sz="10100" spc="-101" dirty="0">
                <a:solidFill>
                  <a:srgbClr val="000000"/>
                </a:solidFill>
                <a:latin typeface="Open Sauce Medium"/>
              </a:rPr>
              <a:t>14.7899</a:t>
            </a:r>
          </a:p>
        </p:txBody>
      </p:sp>
      <p:sp>
        <p:nvSpPr>
          <p:cNvPr id="12" name="TextBox 12"/>
          <p:cNvSpPr txBox="1"/>
          <p:nvPr/>
        </p:nvSpPr>
        <p:spPr>
          <a:xfrm>
            <a:off x="10794520" y="5577866"/>
            <a:ext cx="4472382" cy="493020"/>
          </a:xfrm>
          <a:prstGeom prst="rect">
            <a:avLst/>
          </a:prstGeom>
        </p:spPr>
        <p:txBody>
          <a:bodyPr wrap="square" lIns="0" tIns="0" rIns="0" bIns="0" rtlCol="0" anchor="t">
            <a:spAutoFit/>
          </a:bodyPr>
          <a:lstStyle/>
          <a:p>
            <a:pPr algn="ctr">
              <a:lnSpc>
                <a:spcPts val="4200"/>
              </a:lnSpc>
            </a:pPr>
            <a:r>
              <a:rPr lang="en-US" sz="3000" spc="210" dirty="0">
                <a:solidFill>
                  <a:srgbClr val="000000"/>
                </a:solidFill>
                <a:latin typeface="Days"/>
              </a:rPr>
              <a:t>Email Click Rate</a:t>
            </a:r>
          </a:p>
        </p:txBody>
      </p:sp>
      <p:sp>
        <p:nvSpPr>
          <p:cNvPr id="15" name="AutoShape 15"/>
          <p:cNvSpPr/>
          <p:nvPr/>
        </p:nvSpPr>
        <p:spPr>
          <a:xfrm flipH="1">
            <a:off x="1872640" y="4968903"/>
            <a:ext cx="6544914" cy="46972"/>
          </a:xfrm>
          <a:prstGeom prst="line">
            <a:avLst/>
          </a:prstGeom>
          <a:ln w="76200" cap="flat">
            <a:solidFill>
              <a:srgbClr val="C23A97"/>
            </a:solidFill>
            <a:prstDash val="solid"/>
            <a:headEnd type="none" w="sm" len="sm"/>
            <a:tailEnd type="none" w="sm" len="sm"/>
          </a:ln>
        </p:spPr>
      </p:sp>
      <p:sp>
        <p:nvSpPr>
          <p:cNvPr id="17" name="TextBox 9">
            <a:extLst>
              <a:ext uri="{FF2B5EF4-FFF2-40B4-BE49-F238E27FC236}">
                <a16:creationId xmlns:a16="http://schemas.microsoft.com/office/drawing/2014/main" id="{773355E5-88A6-9464-AD6A-020D8EB619D1}"/>
              </a:ext>
            </a:extLst>
          </p:cNvPr>
          <p:cNvSpPr txBox="1"/>
          <p:nvPr/>
        </p:nvSpPr>
        <p:spPr>
          <a:xfrm>
            <a:off x="4873633" y="-5758"/>
            <a:ext cx="8530372" cy="1316964"/>
          </a:xfrm>
          <a:prstGeom prst="rect">
            <a:avLst/>
          </a:prstGeom>
        </p:spPr>
        <p:txBody>
          <a:bodyPr wrap="square" lIns="0" tIns="0" rIns="0" bIns="0" rtlCol="0" anchor="t">
            <a:spAutoFit/>
          </a:bodyPr>
          <a:lstStyle/>
          <a:p>
            <a:pPr algn="ctr">
              <a:lnSpc>
                <a:spcPts val="12119"/>
              </a:lnSpc>
            </a:pPr>
            <a:r>
              <a:rPr lang="en-GB" sz="4400" b="1" u="sng" spc="-100" dirty="0">
                <a:solidFill>
                  <a:schemeClr val="bg1"/>
                </a:solidFill>
                <a:latin typeface="Book Antiqua"/>
              </a:rPr>
              <a:t>5. Email Engagement Analysis</a:t>
            </a:r>
            <a:endParaRPr lang="en-GB" sz="4400" spc="-100">
              <a:solidFill>
                <a:schemeClr val="bg1"/>
              </a:solidFill>
              <a:latin typeface="Book Antiqua"/>
            </a:endParaRPr>
          </a:p>
        </p:txBody>
      </p:sp>
      <p:sp>
        <p:nvSpPr>
          <p:cNvPr id="18" name="AutoShape 15">
            <a:extLst>
              <a:ext uri="{FF2B5EF4-FFF2-40B4-BE49-F238E27FC236}">
                <a16:creationId xmlns:a16="http://schemas.microsoft.com/office/drawing/2014/main" id="{D9D91DC9-9C2F-3193-43C8-0E8121721400}"/>
              </a:ext>
            </a:extLst>
          </p:cNvPr>
          <p:cNvSpPr/>
          <p:nvPr/>
        </p:nvSpPr>
        <p:spPr>
          <a:xfrm flipH="1">
            <a:off x="9544831" y="4968902"/>
            <a:ext cx="6544914" cy="46972"/>
          </a:xfrm>
          <a:prstGeom prst="line">
            <a:avLst/>
          </a:prstGeom>
          <a:ln w="76200" cap="flat">
            <a:solidFill>
              <a:srgbClr val="C23A97"/>
            </a:solidFill>
            <a:prstDash val="solid"/>
            <a:headEnd type="none" w="sm" len="sm"/>
            <a:tailEnd type="none" w="sm" len="sm"/>
          </a:ln>
        </p:spPr>
      </p:sp>
      <p:sp>
        <p:nvSpPr>
          <p:cNvPr id="19" name="TextBox 9">
            <a:extLst>
              <a:ext uri="{FF2B5EF4-FFF2-40B4-BE49-F238E27FC236}">
                <a16:creationId xmlns:a16="http://schemas.microsoft.com/office/drawing/2014/main" id="{8F18E58D-5C62-4797-CF9A-D6254572F56D}"/>
              </a:ext>
            </a:extLst>
          </p:cNvPr>
          <p:cNvSpPr txBox="1"/>
          <p:nvPr/>
        </p:nvSpPr>
        <p:spPr>
          <a:xfrm>
            <a:off x="12336779" y="7370331"/>
            <a:ext cx="8098572" cy="1246175"/>
          </a:xfrm>
          <a:prstGeom prst="rect">
            <a:avLst/>
          </a:prstGeom>
        </p:spPr>
        <p:txBody>
          <a:bodyPr wrap="square" lIns="0" tIns="0" rIns="0" bIns="0" rtlCol="0" anchor="t">
            <a:spAutoFit/>
          </a:bodyPr>
          <a:lstStyle/>
          <a:p>
            <a:pPr>
              <a:lnSpc>
                <a:spcPts val="12119"/>
              </a:lnSpc>
            </a:pPr>
            <a:r>
              <a:rPr lang="en-GB" sz="2000" b="1" u="sng" spc="-100" dirty="0">
                <a:latin typeface="Book Antiqua"/>
              </a:rPr>
              <a:t>Code and Output </a:t>
            </a:r>
            <a:r>
              <a:rPr lang="en-GB" sz="2000" b="1" spc="-100" dirty="0">
                <a:latin typeface="Book Antiqua"/>
              </a:rPr>
              <a:t>:-  </a:t>
            </a:r>
            <a:r>
              <a:rPr lang="en-GB" sz="2000" u="sng" spc="-100" dirty="0">
                <a:latin typeface="Book Antiqua"/>
                <a:cs typeface="Calibri"/>
                <a:hlinkClick r:id="rId3"/>
              </a:rPr>
              <a:t>Click Here</a:t>
            </a:r>
            <a:endParaRPr lang="en-GB" sz="2000" u="sng" spc="-100">
              <a:latin typeface="Book Antiqua"/>
              <a:cs typeface="Calibri"/>
            </a:endParaRPr>
          </a:p>
        </p:txBody>
      </p:sp>
      <p:sp>
        <p:nvSpPr>
          <p:cNvPr id="13" name="TextBox 12">
            <a:extLst>
              <a:ext uri="{FF2B5EF4-FFF2-40B4-BE49-F238E27FC236}">
                <a16:creationId xmlns:a16="http://schemas.microsoft.com/office/drawing/2014/main" id="{C2749B41-566B-9C44-C6B4-9E39491BA034}"/>
              </a:ext>
            </a:extLst>
          </p:cNvPr>
          <p:cNvSpPr txBox="1"/>
          <p:nvPr/>
        </p:nvSpPr>
        <p:spPr>
          <a:xfrm flipH="1">
            <a:off x="6270842" y="6971516"/>
            <a:ext cx="5300075" cy="1815882"/>
          </a:xfrm>
          <a:prstGeom prst="rect">
            <a:avLst/>
          </a:prstGeom>
          <a:solidFill>
            <a:schemeClr val="bg1">
              <a:lumMod val="9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latin typeface="Book Antiqua"/>
                <a:ea typeface="Calibri"/>
                <a:cs typeface="Calibri"/>
              </a:rPr>
              <a:t>Out of total email sent, around 33.59% of them were opened and only 14.79% of them were clicked.</a:t>
            </a:r>
          </a:p>
        </p:txBody>
      </p:sp>
    </p:spTree>
    <p:extLst>
      <p:ext uri="{BB962C8B-B14F-4D97-AF65-F5344CB8AC3E}">
        <p14:creationId xmlns:p14="http://schemas.microsoft.com/office/powerpoint/2010/main" val="3078609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93124" y="1099111"/>
            <a:ext cx="7637641" cy="8448899"/>
            <a:chOff x="0" y="0"/>
            <a:chExt cx="1875475" cy="2006663"/>
          </a:xfrm>
        </p:grpSpPr>
        <p:sp>
          <p:nvSpPr>
            <p:cNvPr id="4" name="Freeform 4"/>
            <p:cNvSpPr/>
            <p:nvPr/>
          </p:nvSpPr>
          <p:spPr>
            <a:xfrm>
              <a:off x="0" y="0"/>
              <a:ext cx="1875475" cy="2006663"/>
            </a:xfrm>
            <a:custGeom>
              <a:avLst/>
              <a:gdLst/>
              <a:ahLst/>
              <a:cxnLst/>
              <a:rect l="l" t="t" r="r" b="b"/>
              <a:pathLst>
                <a:path w="1875475" h="2006663">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1875475" cy="2035238"/>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566754" y="1114769"/>
            <a:ext cx="7606326" cy="8433241"/>
            <a:chOff x="0" y="0"/>
            <a:chExt cx="1875475" cy="2006663"/>
          </a:xfrm>
        </p:grpSpPr>
        <p:sp>
          <p:nvSpPr>
            <p:cNvPr id="7" name="Freeform 7"/>
            <p:cNvSpPr/>
            <p:nvPr/>
          </p:nvSpPr>
          <p:spPr>
            <a:xfrm>
              <a:off x="0" y="0"/>
              <a:ext cx="1875475" cy="2006663"/>
            </a:xfrm>
            <a:custGeom>
              <a:avLst/>
              <a:gdLst/>
              <a:ahLst/>
              <a:cxnLst/>
              <a:rect l="l" t="t" r="r" b="b"/>
              <a:pathLst>
                <a:path w="1875475" h="2006663">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sp>
        <p:sp>
          <p:nvSpPr>
            <p:cNvPr id="8" name="TextBox 8"/>
            <p:cNvSpPr txBox="1"/>
            <p:nvPr/>
          </p:nvSpPr>
          <p:spPr>
            <a:xfrm>
              <a:off x="0" y="-28575"/>
              <a:ext cx="1875475" cy="2035238"/>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10178228" y="1433867"/>
            <a:ext cx="6429304" cy="1231106"/>
          </a:xfrm>
          <a:prstGeom prst="rect">
            <a:avLst/>
          </a:prstGeom>
        </p:spPr>
        <p:txBody>
          <a:bodyPr wrap="square" lIns="0" tIns="0" rIns="0" bIns="0" rtlCol="0" anchor="t">
            <a:spAutoFit/>
          </a:bodyPr>
          <a:lstStyle/>
          <a:p>
            <a:pPr algn="just">
              <a:lnSpc>
                <a:spcPts val="4840"/>
              </a:lnSpc>
            </a:pPr>
            <a:r>
              <a:rPr lang="en-GB" sz="4000" b="1" spc="624" dirty="0">
                <a:solidFill>
                  <a:srgbClr val="000000"/>
                </a:solidFill>
                <a:latin typeface="Book Antiqua"/>
              </a:rPr>
              <a:t>Investigating Metric Spike</a:t>
            </a:r>
            <a:endParaRPr lang="en-US" sz="4000" b="1">
              <a:ea typeface="Calibri"/>
              <a:cs typeface="Calibri"/>
            </a:endParaRPr>
          </a:p>
        </p:txBody>
      </p:sp>
      <p:sp>
        <p:nvSpPr>
          <p:cNvPr id="10" name="TextBox 10"/>
          <p:cNvSpPr txBox="1"/>
          <p:nvPr/>
        </p:nvSpPr>
        <p:spPr>
          <a:xfrm>
            <a:off x="9981017" y="3978472"/>
            <a:ext cx="6901695" cy="4334520"/>
          </a:xfrm>
          <a:prstGeom prst="rect">
            <a:avLst/>
          </a:prstGeom>
        </p:spPr>
        <p:txBody>
          <a:bodyPr wrap="square" lIns="0" tIns="0" rIns="0" bIns="0" rtlCol="0" anchor="t">
            <a:spAutoFit/>
          </a:bodyPr>
          <a:lstStyle/>
          <a:p>
            <a:pPr marL="285750" indent="-285750">
              <a:lnSpc>
                <a:spcPts val="2646"/>
              </a:lnSpc>
              <a:buFont typeface="Arial"/>
              <a:buChar char="•"/>
            </a:pPr>
            <a:r>
              <a:rPr lang="en-US" sz="2400" dirty="0">
                <a:solidFill>
                  <a:srgbClr val="000000"/>
                </a:solidFill>
                <a:latin typeface="Open Sauce Light"/>
              </a:rPr>
              <a:t>On 30th week, we found the maximum active users.</a:t>
            </a:r>
            <a:endParaRPr lang="en-US" sz="2400">
              <a:ea typeface="Calibri"/>
              <a:cs typeface="Calibri"/>
            </a:endParaRPr>
          </a:p>
          <a:p>
            <a:pPr marL="285750" indent="-285750">
              <a:lnSpc>
                <a:spcPts val="2646"/>
              </a:lnSpc>
              <a:buFont typeface="Arial"/>
              <a:buChar char="•"/>
            </a:pPr>
            <a:endParaRPr lang="en-US" sz="2400" dirty="0">
              <a:solidFill>
                <a:srgbClr val="000000"/>
              </a:solidFill>
              <a:latin typeface="Open Sauce Light"/>
            </a:endParaRPr>
          </a:p>
          <a:p>
            <a:pPr marL="285750" indent="-285750">
              <a:lnSpc>
                <a:spcPts val="2646"/>
              </a:lnSpc>
              <a:buFont typeface="Arial"/>
              <a:buChar char="•"/>
            </a:pPr>
            <a:r>
              <a:rPr lang="en-US" sz="2400" dirty="0">
                <a:solidFill>
                  <a:srgbClr val="000000"/>
                </a:solidFill>
                <a:latin typeface="Open Sauce Light"/>
              </a:rPr>
              <a:t>The growth of users are rapidly increased from 2013 to 2014.</a:t>
            </a:r>
          </a:p>
          <a:p>
            <a:pPr marL="285750" indent="-285750">
              <a:lnSpc>
                <a:spcPts val="2646"/>
              </a:lnSpc>
              <a:buFont typeface="Arial"/>
              <a:buChar char="•"/>
            </a:pPr>
            <a:endParaRPr lang="en-US" sz="2400" dirty="0">
              <a:solidFill>
                <a:srgbClr val="000000"/>
              </a:solidFill>
              <a:latin typeface="Open Sauce Light"/>
            </a:endParaRPr>
          </a:p>
          <a:p>
            <a:pPr marL="285750" indent="-285750">
              <a:lnSpc>
                <a:spcPts val="2646"/>
              </a:lnSpc>
              <a:buFont typeface="Arial"/>
              <a:buChar char="•"/>
            </a:pPr>
            <a:r>
              <a:rPr lang="en-US" sz="2400" dirty="0">
                <a:solidFill>
                  <a:srgbClr val="000000"/>
                </a:solidFill>
                <a:latin typeface="Open Sauce Light"/>
              </a:rPr>
              <a:t>The maximum users we retained on the 30th week and minimum on 35th week.</a:t>
            </a:r>
          </a:p>
          <a:p>
            <a:pPr marL="285750" indent="-285750">
              <a:lnSpc>
                <a:spcPts val="2646"/>
              </a:lnSpc>
              <a:buFont typeface="Arial"/>
              <a:buChar char="•"/>
            </a:pPr>
            <a:endParaRPr lang="en-US" sz="2400" dirty="0">
              <a:solidFill>
                <a:srgbClr val="000000"/>
              </a:solidFill>
              <a:latin typeface="Open Sauce Light"/>
            </a:endParaRPr>
          </a:p>
          <a:p>
            <a:pPr marL="285750" indent="-285750">
              <a:lnSpc>
                <a:spcPts val="2646"/>
              </a:lnSpc>
              <a:buFont typeface="Arial"/>
              <a:buChar char="•"/>
            </a:pPr>
            <a:r>
              <a:rPr lang="en-US" sz="2400" dirty="0">
                <a:solidFill>
                  <a:srgbClr val="000000"/>
                </a:solidFill>
                <a:latin typeface="Open Sauce Light"/>
              </a:rPr>
              <a:t>Most of the users who were engaged using the "MacBook Pro" product.</a:t>
            </a:r>
          </a:p>
          <a:p>
            <a:pPr marL="285750" indent="-285750">
              <a:lnSpc>
                <a:spcPts val="2646"/>
              </a:lnSpc>
              <a:buFont typeface="Arial"/>
              <a:buChar char="•"/>
            </a:pPr>
            <a:endParaRPr lang="en-US" sz="2400" dirty="0">
              <a:solidFill>
                <a:srgbClr val="000000"/>
              </a:solidFill>
              <a:latin typeface="Open Sauce Light"/>
            </a:endParaRPr>
          </a:p>
          <a:p>
            <a:pPr marL="285750" indent="-285750">
              <a:lnSpc>
                <a:spcPts val="2646"/>
              </a:lnSpc>
              <a:buFont typeface="Arial"/>
              <a:buChar char="•"/>
            </a:pPr>
            <a:endParaRPr lang="en-US" sz="2400" dirty="0">
              <a:solidFill>
                <a:srgbClr val="000000"/>
              </a:solidFill>
              <a:latin typeface="Open Sauce Light"/>
            </a:endParaRPr>
          </a:p>
        </p:txBody>
      </p:sp>
      <p:sp>
        <p:nvSpPr>
          <p:cNvPr id="11" name="TextBox 11"/>
          <p:cNvSpPr txBox="1"/>
          <p:nvPr/>
        </p:nvSpPr>
        <p:spPr>
          <a:xfrm>
            <a:off x="1680468" y="1606100"/>
            <a:ext cx="6069181" cy="615553"/>
          </a:xfrm>
          <a:prstGeom prst="rect">
            <a:avLst/>
          </a:prstGeom>
        </p:spPr>
        <p:txBody>
          <a:bodyPr wrap="square" lIns="0" tIns="0" rIns="0" bIns="0" rtlCol="0" anchor="t">
            <a:spAutoFit/>
          </a:bodyPr>
          <a:lstStyle/>
          <a:p>
            <a:pPr algn="just">
              <a:lnSpc>
                <a:spcPts val="4840"/>
              </a:lnSpc>
            </a:pPr>
            <a:r>
              <a:rPr lang="en-US" sz="4000" b="1" spc="624" dirty="0">
                <a:solidFill>
                  <a:srgbClr val="000000"/>
                </a:solidFill>
                <a:latin typeface="Open Sauce Medium"/>
              </a:rPr>
              <a:t>Job Data Analysis</a:t>
            </a:r>
          </a:p>
        </p:txBody>
      </p:sp>
      <p:sp>
        <p:nvSpPr>
          <p:cNvPr id="12" name="TextBox 12"/>
          <p:cNvSpPr txBox="1"/>
          <p:nvPr/>
        </p:nvSpPr>
        <p:spPr>
          <a:xfrm>
            <a:off x="1148111" y="3976235"/>
            <a:ext cx="7140035" cy="4001095"/>
          </a:xfrm>
          <a:prstGeom prst="rect">
            <a:avLst/>
          </a:prstGeom>
        </p:spPr>
        <p:txBody>
          <a:bodyPr wrap="square" lIns="0" tIns="0" rIns="0" bIns="0" rtlCol="0" anchor="t">
            <a:spAutoFit/>
          </a:bodyPr>
          <a:lstStyle/>
          <a:p>
            <a:pPr marL="342900" indent="-342900">
              <a:lnSpc>
                <a:spcPts val="2646"/>
              </a:lnSpc>
              <a:buFont typeface="Arial"/>
              <a:buChar char="•"/>
            </a:pPr>
            <a:r>
              <a:rPr lang="en-US" sz="2400" dirty="0">
                <a:solidFill>
                  <a:srgbClr val="000000"/>
                </a:solidFill>
                <a:latin typeface="Open Sauce Light"/>
              </a:rPr>
              <a:t>Total 136.82 job reviewed each hour of the day of the month of November 2020.</a:t>
            </a:r>
            <a:endParaRPr lang="en-US">
              <a:ea typeface="Calibri"/>
              <a:cs typeface="Calibri"/>
            </a:endParaRPr>
          </a:p>
          <a:p>
            <a:pPr marL="342900" indent="-342900">
              <a:lnSpc>
                <a:spcPts val="2646"/>
              </a:lnSpc>
              <a:buFont typeface="Arial"/>
              <a:buChar char="•"/>
            </a:pPr>
            <a:endParaRPr lang="en-US" sz="2400" dirty="0">
              <a:solidFill>
                <a:srgbClr val="000000"/>
              </a:solidFill>
              <a:latin typeface="Open Sauce Light"/>
            </a:endParaRPr>
          </a:p>
          <a:p>
            <a:pPr marL="342900" indent="-342900">
              <a:lnSpc>
                <a:spcPts val="2646"/>
              </a:lnSpc>
              <a:buFont typeface="Arial"/>
              <a:buChar char="•"/>
            </a:pPr>
            <a:r>
              <a:rPr lang="en-US" sz="2400" dirty="0">
                <a:solidFill>
                  <a:srgbClr val="000000"/>
                </a:solidFill>
                <a:latin typeface="Open Sauce Light"/>
              </a:rPr>
              <a:t>As per result, I prefer average rolling of throughout per day by which I can easily understand how many data are coming each day of the week.</a:t>
            </a:r>
          </a:p>
          <a:p>
            <a:pPr marL="342900" indent="-342900">
              <a:lnSpc>
                <a:spcPts val="2646"/>
              </a:lnSpc>
              <a:buFont typeface="Arial"/>
              <a:buChar char="•"/>
            </a:pPr>
            <a:endParaRPr lang="en-US" sz="2400" dirty="0">
              <a:solidFill>
                <a:srgbClr val="000000"/>
              </a:solidFill>
              <a:latin typeface="Open Sauce Light"/>
            </a:endParaRPr>
          </a:p>
          <a:p>
            <a:pPr marL="342900" indent="-342900">
              <a:lnSpc>
                <a:spcPts val="2646"/>
              </a:lnSpc>
              <a:buFont typeface="Arial"/>
              <a:buChar char="•"/>
            </a:pPr>
            <a:r>
              <a:rPr lang="en-US" sz="2400" dirty="0">
                <a:solidFill>
                  <a:srgbClr val="000000"/>
                </a:solidFill>
                <a:latin typeface="Open Sauce Light"/>
              </a:rPr>
              <a:t>The Persian language had the highest share among the languages(37.5).</a:t>
            </a:r>
          </a:p>
          <a:p>
            <a:pPr marL="342900" indent="-342900">
              <a:lnSpc>
                <a:spcPts val="2646"/>
              </a:lnSpc>
              <a:buFont typeface="Arial"/>
              <a:buChar char="•"/>
            </a:pPr>
            <a:endParaRPr lang="en-US" sz="2400" dirty="0">
              <a:solidFill>
                <a:srgbClr val="000000"/>
              </a:solidFill>
              <a:latin typeface="Open Sauce Light"/>
            </a:endParaRPr>
          </a:p>
          <a:p>
            <a:pPr marL="342900" indent="-342900">
              <a:lnSpc>
                <a:spcPts val="2646"/>
              </a:lnSpc>
              <a:buFont typeface="Arial"/>
              <a:buChar char="•"/>
            </a:pPr>
            <a:r>
              <a:rPr lang="en-US" sz="2400" dirty="0">
                <a:solidFill>
                  <a:srgbClr val="000000"/>
                </a:solidFill>
                <a:latin typeface="Open Sauce Light"/>
              </a:rPr>
              <a:t>Two duplicate rows detected or actor ID 1003.</a:t>
            </a:r>
          </a:p>
        </p:txBody>
      </p:sp>
      <p:sp>
        <p:nvSpPr>
          <p:cNvPr id="13" name="TextBox 13"/>
          <p:cNvSpPr txBox="1"/>
          <p:nvPr/>
        </p:nvSpPr>
        <p:spPr>
          <a:xfrm>
            <a:off x="7755590" y="267346"/>
            <a:ext cx="5286305" cy="627380"/>
          </a:xfrm>
          <a:prstGeom prst="rect">
            <a:avLst/>
          </a:prstGeom>
        </p:spPr>
        <p:txBody>
          <a:bodyPr lIns="0" tIns="0" rIns="0" bIns="0" rtlCol="0" anchor="t">
            <a:spAutoFit/>
          </a:bodyPr>
          <a:lstStyle/>
          <a:p>
            <a:pPr algn="l">
              <a:lnSpc>
                <a:spcPts val="4840"/>
              </a:lnSpc>
            </a:pPr>
            <a:r>
              <a:rPr lang="en-US" sz="4400" spc="140" dirty="0">
                <a:solidFill>
                  <a:srgbClr val="000000"/>
                </a:solidFill>
                <a:latin typeface="Days"/>
              </a:rPr>
              <a:t>Results</a:t>
            </a:r>
          </a:p>
        </p:txBody>
      </p:sp>
      <p:sp>
        <p:nvSpPr>
          <p:cNvPr id="15" name="AutoShape 15"/>
          <p:cNvSpPr/>
          <p:nvPr/>
        </p:nvSpPr>
        <p:spPr>
          <a:xfrm flipH="1" flipV="1">
            <a:off x="9598899" y="2738275"/>
            <a:ext cx="15156557" cy="0"/>
          </a:xfrm>
          <a:prstGeom prst="line">
            <a:avLst/>
          </a:prstGeom>
          <a:ln w="76200" cap="flat">
            <a:solidFill>
              <a:srgbClr val="C23A97"/>
            </a:solidFill>
            <a:prstDash val="solid"/>
            <a:headEnd type="none" w="sm" len="sm"/>
            <a:tailEnd type="none" w="sm" len="sm"/>
          </a:ln>
        </p:spPr>
      </p:sp>
      <p:sp>
        <p:nvSpPr>
          <p:cNvPr id="16" name="AutoShape 16"/>
          <p:cNvSpPr/>
          <p:nvPr/>
        </p:nvSpPr>
        <p:spPr>
          <a:xfrm flipH="1" flipV="1">
            <a:off x="-6680520" y="2745060"/>
            <a:ext cx="15156557" cy="0"/>
          </a:xfrm>
          <a:prstGeom prst="line">
            <a:avLst/>
          </a:prstGeom>
          <a:ln w="76200" cap="flat">
            <a:solidFill>
              <a:srgbClr val="C23A97"/>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sp>
      <p:sp>
        <p:nvSpPr>
          <p:cNvPr id="4" name="TextBox 4"/>
          <p:cNvSpPr txBox="1"/>
          <p:nvPr/>
        </p:nvSpPr>
        <p:spPr>
          <a:xfrm>
            <a:off x="3838649" y="1977800"/>
            <a:ext cx="10610702" cy="774700"/>
          </a:xfrm>
          <a:prstGeom prst="rect">
            <a:avLst/>
          </a:prstGeom>
        </p:spPr>
        <p:txBody>
          <a:bodyPr lIns="0" tIns="0" rIns="0" bIns="0" rtlCol="0" anchor="t">
            <a:spAutoFit/>
          </a:bodyPr>
          <a:lstStyle/>
          <a:p>
            <a:pPr algn="ctr">
              <a:lnSpc>
                <a:spcPts val="6049"/>
              </a:lnSpc>
            </a:pPr>
            <a:r>
              <a:rPr lang="en-US" sz="5499" spc="175">
                <a:solidFill>
                  <a:srgbClr val="FFFFFF"/>
                </a:solidFill>
                <a:latin typeface="Days"/>
              </a:rPr>
              <a:t>Table of</a:t>
            </a:r>
          </a:p>
        </p:txBody>
      </p:sp>
      <p:sp>
        <p:nvSpPr>
          <p:cNvPr id="5" name="TextBox 5"/>
          <p:cNvSpPr txBox="1"/>
          <p:nvPr/>
        </p:nvSpPr>
        <p:spPr>
          <a:xfrm>
            <a:off x="3713044" y="5553288"/>
            <a:ext cx="2097071" cy="453772"/>
          </a:xfrm>
          <a:prstGeom prst="rect">
            <a:avLst/>
          </a:prstGeom>
        </p:spPr>
        <p:txBody>
          <a:bodyPr lIns="0" tIns="0" rIns="0" bIns="0" rtlCol="0" anchor="t">
            <a:spAutoFit/>
          </a:bodyPr>
          <a:lstStyle/>
          <a:p>
            <a:pPr algn="ctr">
              <a:lnSpc>
                <a:spcPts val="3821"/>
              </a:lnSpc>
            </a:pPr>
            <a:r>
              <a:rPr lang="en-US" sz="2599">
                <a:solidFill>
                  <a:srgbClr val="FFFFFF"/>
                </a:solidFill>
                <a:latin typeface="Open Sauce Light"/>
              </a:rPr>
              <a:t>Introduction</a:t>
            </a:r>
          </a:p>
        </p:txBody>
      </p:sp>
      <p:sp>
        <p:nvSpPr>
          <p:cNvPr id="6" name="TextBox 6"/>
          <p:cNvSpPr txBox="1"/>
          <p:nvPr/>
        </p:nvSpPr>
        <p:spPr>
          <a:xfrm>
            <a:off x="3628807"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01</a:t>
            </a:r>
          </a:p>
        </p:txBody>
      </p:sp>
      <p:sp>
        <p:nvSpPr>
          <p:cNvPr id="7" name="TextBox 7"/>
          <p:cNvSpPr txBox="1"/>
          <p:nvPr/>
        </p:nvSpPr>
        <p:spPr>
          <a:xfrm>
            <a:off x="649426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02</a:t>
            </a:r>
          </a:p>
        </p:txBody>
      </p:sp>
      <p:sp>
        <p:nvSpPr>
          <p:cNvPr id="8" name="TextBox 8"/>
          <p:cNvSpPr txBox="1"/>
          <p:nvPr/>
        </p:nvSpPr>
        <p:spPr>
          <a:xfrm>
            <a:off x="942688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03</a:t>
            </a:r>
          </a:p>
        </p:txBody>
      </p:sp>
      <p:sp>
        <p:nvSpPr>
          <p:cNvPr id="9" name="TextBox 9"/>
          <p:cNvSpPr txBox="1"/>
          <p:nvPr/>
        </p:nvSpPr>
        <p:spPr>
          <a:xfrm>
            <a:off x="12359177"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04</a:t>
            </a:r>
          </a:p>
        </p:txBody>
      </p:sp>
      <p:sp>
        <p:nvSpPr>
          <p:cNvPr id="10" name="TextBox 10"/>
          <p:cNvSpPr txBox="1"/>
          <p:nvPr/>
        </p:nvSpPr>
        <p:spPr>
          <a:xfrm>
            <a:off x="6662736" y="5553288"/>
            <a:ext cx="2097071" cy="930022"/>
          </a:xfrm>
          <a:prstGeom prst="rect">
            <a:avLst/>
          </a:prstGeom>
        </p:spPr>
        <p:txBody>
          <a:bodyPr lIns="0" tIns="0" rIns="0" bIns="0" rtlCol="0" anchor="t">
            <a:spAutoFit/>
          </a:bodyPr>
          <a:lstStyle/>
          <a:p>
            <a:pPr algn="ctr">
              <a:lnSpc>
                <a:spcPts val="3821"/>
              </a:lnSpc>
            </a:pPr>
            <a:r>
              <a:rPr lang="en-US" sz="2599">
                <a:solidFill>
                  <a:srgbClr val="FFFFFF"/>
                </a:solidFill>
                <a:latin typeface="Open Sauce Light"/>
              </a:rPr>
              <a:t>Tech-Stack Used</a:t>
            </a:r>
          </a:p>
        </p:txBody>
      </p:sp>
      <p:sp>
        <p:nvSpPr>
          <p:cNvPr id="11" name="TextBox 11"/>
          <p:cNvSpPr txBox="1"/>
          <p:nvPr/>
        </p:nvSpPr>
        <p:spPr>
          <a:xfrm>
            <a:off x="9612429" y="5553288"/>
            <a:ext cx="2097071" cy="453772"/>
          </a:xfrm>
          <a:prstGeom prst="rect">
            <a:avLst/>
          </a:prstGeom>
        </p:spPr>
        <p:txBody>
          <a:bodyPr lIns="0" tIns="0" rIns="0" bIns="0" rtlCol="0" anchor="t">
            <a:spAutoFit/>
          </a:bodyPr>
          <a:lstStyle/>
          <a:p>
            <a:pPr algn="ctr">
              <a:lnSpc>
                <a:spcPts val="3821"/>
              </a:lnSpc>
            </a:pPr>
            <a:r>
              <a:rPr lang="en-US" sz="2599">
                <a:solidFill>
                  <a:srgbClr val="FFFFFF"/>
                </a:solidFill>
                <a:latin typeface="Open Sauce Light"/>
              </a:rPr>
              <a:t>Insights  </a:t>
            </a:r>
          </a:p>
        </p:txBody>
      </p:sp>
      <p:sp>
        <p:nvSpPr>
          <p:cNvPr id="12" name="TextBox 12"/>
          <p:cNvSpPr txBox="1"/>
          <p:nvPr/>
        </p:nvSpPr>
        <p:spPr>
          <a:xfrm>
            <a:off x="4887281" y="8334029"/>
            <a:ext cx="2738629" cy="1406272"/>
          </a:xfrm>
          <a:prstGeom prst="rect">
            <a:avLst/>
          </a:prstGeom>
        </p:spPr>
        <p:txBody>
          <a:bodyPr lIns="0" tIns="0" rIns="0" bIns="0" rtlCol="0" anchor="t">
            <a:spAutoFit/>
          </a:bodyPr>
          <a:lstStyle/>
          <a:p>
            <a:pPr algn="ctr">
              <a:lnSpc>
                <a:spcPts val="3821"/>
              </a:lnSpc>
            </a:pPr>
            <a:r>
              <a:rPr lang="en-US" sz="2599">
                <a:solidFill>
                  <a:srgbClr val="FFFFFF"/>
                </a:solidFill>
                <a:latin typeface="Open Sauce Light"/>
              </a:rPr>
              <a:t>Case Study 2 :- Investigating Metric Spike </a:t>
            </a:r>
          </a:p>
        </p:txBody>
      </p:sp>
      <p:sp>
        <p:nvSpPr>
          <p:cNvPr id="13" name="TextBox 13"/>
          <p:cNvSpPr txBox="1"/>
          <p:nvPr/>
        </p:nvSpPr>
        <p:spPr>
          <a:xfrm>
            <a:off x="12359177" y="5408203"/>
            <a:ext cx="2473157" cy="1406272"/>
          </a:xfrm>
          <a:prstGeom prst="rect">
            <a:avLst/>
          </a:prstGeom>
        </p:spPr>
        <p:txBody>
          <a:bodyPr lIns="0" tIns="0" rIns="0" bIns="0" rtlCol="0" anchor="t">
            <a:spAutoFit/>
          </a:bodyPr>
          <a:lstStyle/>
          <a:p>
            <a:pPr algn="ctr">
              <a:lnSpc>
                <a:spcPts val="3821"/>
              </a:lnSpc>
            </a:pPr>
            <a:r>
              <a:rPr lang="en-US" sz="2599" dirty="0">
                <a:solidFill>
                  <a:srgbClr val="FFFFFF"/>
                </a:solidFill>
                <a:latin typeface="Open Sauce Light"/>
              </a:rPr>
              <a:t>Case Study 1 :- Job Data Analysis</a:t>
            </a:r>
          </a:p>
        </p:txBody>
      </p:sp>
      <p:sp>
        <p:nvSpPr>
          <p:cNvPr id="14" name="TextBox 14"/>
          <p:cNvSpPr txBox="1"/>
          <p:nvPr/>
        </p:nvSpPr>
        <p:spPr>
          <a:xfrm>
            <a:off x="5123824" y="7345397"/>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05</a:t>
            </a:r>
          </a:p>
        </p:txBody>
      </p:sp>
      <p:sp>
        <p:nvSpPr>
          <p:cNvPr id="15" name="TextBox 15"/>
          <p:cNvSpPr txBox="1"/>
          <p:nvPr/>
        </p:nvSpPr>
        <p:spPr>
          <a:xfrm>
            <a:off x="8011228" y="7345397"/>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06</a:t>
            </a:r>
          </a:p>
        </p:txBody>
      </p:sp>
      <p:sp>
        <p:nvSpPr>
          <p:cNvPr id="16" name="TextBox 16"/>
          <p:cNvSpPr txBox="1"/>
          <p:nvPr/>
        </p:nvSpPr>
        <p:spPr>
          <a:xfrm>
            <a:off x="10798491" y="7345397"/>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07</a:t>
            </a:r>
          </a:p>
        </p:txBody>
      </p:sp>
      <p:sp>
        <p:nvSpPr>
          <p:cNvPr id="17" name="TextBox 17"/>
          <p:cNvSpPr txBox="1"/>
          <p:nvPr/>
        </p:nvSpPr>
        <p:spPr>
          <a:xfrm>
            <a:off x="8095430" y="8334029"/>
            <a:ext cx="2097071" cy="453772"/>
          </a:xfrm>
          <a:prstGeom prst="rect">
            <a:avLst/>
          </a:prstGeom>
        </p:spPr>
        <p:txBody>
          <a:bodyPr lIns="0" tIns="0" rIns="0" bIns="0" rtlCol="0" anchor="t">
            <a:spAutoFit/>
          </a:bodyPr>
          <a:lstStyle/>
          <a:p>
            <a:pPr algn="ctr">
              <a:lnSpc>
                <a:spcPts val="3821"/>
              </a:lnSpc>
            </a:pPr>
            <a:r>
              <a:rPr lang="en-US" sz="2599">
                <a:solidFill>
                  <a:srgbClr val="FFFFFF"/>
                </a:solidFill>
                <a:latin typeface="Open Sauce Light"/>
              </a:rPr>
              <a:t>Outcomes</a:t>
            </a:r>
          </a:p>
        </p:txBody>
      </p:sp>
      <p:sp>
        <p:nvSpPr>
          <p:cNvPr id="18" name="TextBox 18"/>
          <p:cNvSpPr txBox="1"/>
          <p:nvPr/>
        </p:nvSpPr>
        <p:spPr>
          <a:xfrm>
            <a:off x="10882727" y="8334029"/>
            <a:ext cx="2097071" cy="453772"/>
          </a:xfrm>
          <a:prstGeom prst="rect">
            <a:avLst/>
          </a:prstGeom>
        </p:spPr>
        <p:txBody>
          <a:bodyPr lIns="0" tIns="0" rIns="0" bIns="0" rtlCol="0" anchor="t">
            <a:spAutoFit/>
          </a:bodyPr>
          <a:lstStyle/>
          <a:p>
            <a:pPr algn="ctr">
              <a:lnSpc>
                <a:spcPts val="3821"/>
              </a:lnSpc>
            </a:pPr>
            <a:r>
              <a:rPr lang="en-US" sz="2550" dirty="0">
                <a:solidFill>
                  <a:srgbClr val="FFFFFF"/>
                </a:solidFill>
                <a:latin typeface="Open Sauce Light"/>
              </a:rPr>
              <a:t>Results</a:t>
            </a:r>
          </a:p>
        </p:txBody>
      </p:sp>
      <p:sp>
        <p:nvSpPr>
          <p:cNvPr id="19" name="TextBox 19"/>
          <p:cNvSpPr txBox="1"/>
          <p:nvPr/>
        </p:nvSpPr>
        <p:spPr>
          <a:xfrm>
            <a:off x="3838615" y="2876325"/>
            <a:ext cx="10610702" cy="1088390"/>
          </a:xfrm>
          <a:prstGeom prst="rect">
            <a:avLst/>
          </a:prstGeom>
        </p:spPr>
        <p:txBody>
          <a:bodyPr lIns="0" tIns="0" rIns="0" bIns="0" rtlCol="0" anchor="t">
            <a:spAutoFit/>
          </a:bodyPr>
          <a:lstStyle/>
          <a:p>
            <a:pPr algn="ctr">
              <a:lnSpc>
                <a:spcPts val="8470"/>
              </a:lnSpc>
            </a:pPr>
            <a:r>
              <a:rPr lang="en-US" sz="7700" spc="2194">
                <a:solidFill>
                  <a:srgbClr val="FFFFFF"/>
                </a:solidFill>
                <a:latin typeface="Open Sauce Medium"/>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6" name="AutoShape 6"/>
          <p:cNvSpPr/>
          <p:nvPr/>
        </p:nvSpPr>
        <p:spPr>
          <a:xfrm flipV="1">
            <a:off x="1637793" y="-386531"/>
            <a:ext cx="0" cy="11126024"/>
          </a:xfrm>
          <a:prstGeom prst="line">
            <a:avLst/>
          </a:prstGeom>
          <a:ln w="38100" cap="flat">
            <a:solidFill>
              <a:srgbClr val="F5F5F5"/>
            </a:solidFill>
            <a:prstDash val="solid"/>
            <a:headEnd type="none" w="sm" len="sm"/>
            <a:tailEnd type="none" w="sm" len="sm"/>
          </a:ln>
        </p:spPr>
      </p:sp>
      <p:grpSp>
        <p:nvGrpSpPr>
          <p:cNvPr id="15" name="Group 15"/>
          <p:cNvGrpSpPr/>
          <p:nvPr/>
        </p:nvGrpSpPr>
        <p:grpSpPr>
          <a:xfrm>
            <a:off x="8000648" y="4272118"/>
            <a:ext cx="8146142" cy="2096024"/>
            <a:chOff x="0" y="0"/>
            <a:chExt cx="1812195" cy="541288"/>
          </a:xfrm>
        </p:grpSpPr>
        <p:sp>
          <p:nvSpPr>
            <p:cNvPr id="16" name="Freeform 16"/>
            <p:cNvSpPr/>
            <p:nvPr/>
          </p:nvSpPr>
          <p:spPr>
            <a:xfrm>
              <a:off x="0" y="0"/>
              <a:ext cx="1812195" cy="541288"/>
            </a:xfrm>
            <a:custGeom>
              <a:avLst/>
              <a:gdLst/>
              <a:ahLst/>
              <a:cxnLst/>
              <a:rect l="l" t="t" r="r" b="b"/>
              <a:pathLst>
                <a:path w="1812195" h="541288">
                  <a:moveTo>
                    <a:pt x="0" y="0"/>
                  </a:moveTo>
                  <a:lnTo>
                    <a:pt x="1812195" y="0"/>
                  </a:lnTo>
                  <a:lnTo>
                    <a:pt x="1812195" y="541288"/>
                  </a:lnTo>
                  <a:lnTo>
                    <a:pt x="0" y="541288"/>
                  </a:lnTo>
                  <a:close/>
                </a:path>
              </a:pathLst>
            </a:custGeom>
            <a:solidFill>
              <a:srgbClr val="000000">
                <a:alpha val="0"/>
              </a:srgbClr>
            </a:solidFill>
            <a:ln w="38100" cap="sq">
              <a:solidFill>
                <a:srgbClr val="F5F5F5"/>
              </a:solidFill>
              <a:prstDash val="solid"/>
              <a:miter/>
            </a:ln>
          </p:spPr>
        </p:sp>
        <p:sp>
          <p:nvSpPr>
            <p:cNvPr id="17" name="TextBox 17"/>
            <p:cNvSpPr txBox="1"/>
            <p:nvPr/>
          </p:nvSpPr>
          <p:spPr>
            <a:xfrm>
              <a:off x="0" y="-28575"/>
              <a:ext cx="1812195" cy="569863"/>
            </a:xfrm>
            <a:prstGeom prst="rect">
              <a:avLst/>
            </a:prstGeom>
          </p:spPr>
          <p:txBody>
            <a:bodyPr lIns="50800" tIns="50800" rIns="50800" bIns="50800" rtlCol="0" anchor="ctr"/>
            <a:lstStyle/>
            <a:p>
              <a:pPr algn="ctr">
                <a:lnSpc>
                  <a:spcPts val="1869"/>
                </a:lnSpc>
              </a:pPr>
              <a:endParaRPr/>
            </a:p>
          </p:txBody>
        </p:sp>
      </p:grpSp>
      <p:sp>
        <p:nvSpPr>
          <p:cNvPr id="18" name="TextBox 18"/>
          <p:cNvSpPr txBox="1"/>
          <p:nvPr/>
        </p:nvSpPr>
        <p:spPr>
          <a:xfrm>
            <a:off x="8450725" y="4718583"/>
            <a:ext cx="7239660" cy="1201733"/>
          </a:xfrm>
          <a:prstGeom prst="rect">
            <a:avLst/>
          </a:prstGeom>
        </p:spPr>
        <p:txBody>
          <a:bodyPr lIns="0" tIns="0" rIns="0" bIns="0" rtlCol="0" anchor="t">
            <a:spAutoFit/>
          </a:bodyPr>
          <a:lstStyle/>
          <a:p>
            <a:pPr algn="r">
              <a:lnSpc>
                <a:spcPts val="9212"/>
              </a:lnSpc>
            </a:pPr>
            <a:r>
              <a:rPr lang="en-US" sz="8350" spc="334" dirty="0">
                <a:solidFill>
                  <a:srgbClr val="FFFFFF"/>
                </a:solidFill>
                <a:latin typeface="Open Sauce Medium"/>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2984685" y="1184351"/>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8046708" y="385825"/>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488525" y="8289279"/>
            <a:ext cx="15156557" cy="0"/>
          </a:xfrm>
          <a:prstGeom prst="line">
            <a:avLst/>
          </a:prstGeom>
          <a:ln w="76200" cap="flat">
            <a:solidFill>
              <a:srgbClr val="C23A97"/>
            </a:solidFill>
            <a:prstDash val="solid"/>
            <a:headEnd type="none" w="sm" len="sm"/>
            <a:tailEnd type="none" w="sm" len="sm"/>
          </a:ln>
        </p:spPr>
      </p:sp>
      <p:sp>
        <p:nvSpPr>
          <p:cNvPr id="7" name="AutoShape 7"/>
          <p:cNvSpPr/>
          <p:nvPr/>
        </p:nvSpPr>
        <p:spPr>
          <a:xfrm flipH="1">
            <a:off x="10559239" y="2561194"/>
            <a:ext cx="8347436" cy="0"/>
          </a:xfrm>
          <a:prstGeom prst="line">
            <a:avLst/>
          </a:prstGeom>
          <a:ln w="76200" cap="flat">
            <a:solidFill>
              <a:srgbClr val="F5F5F5"/>
            </a:solidFill>
            <a:prstDash val="solid"/>
            <a:headEnd type="none" w="sm" len="sm"/>
            <a:tailEnd type="none" w="sm" len="sm"/>
          </a:ln>
        </p:spPr>
      </p:sp>
      <p:sp>
        <p:nvSpPr>
          <p:cNvPr id="8" name="TextBox 8"/>
          <p:cNvSpPr txBox="1"/>
          <p:nvPr/>
        </p:nvSpPr>
        <p:spPr>
          <a:xfrm>
            <a:off x="10559239" y="3307821"/>
            <a:ext cx="6899678" cy="784225"/>
          </a:xfrm>
          <a:prstGeom prst="rect">
            <a:avLst/>
          </a:prstGeom>
        </p:spPr>
        <p:txBody>
          <a:bodyPr lIns="0" tIns="0" rIns="0" bIns="0" rtlCol="0" anchor="t">
            <a:spAutoFit/>
          </a:bodyPr>
          <a:lstStyle/>
          <a:p>
            <a:pPr algn="just">
              <a:lnSpc>
                <a:spcPts val="6049"/>
              </a:lnSpc>
            </a:pPr>
            <a:r>
              <a:rPr lang="en-US" sz="5499" spc="175">
                <a:solidFill>
                  <a:srgbClr val="FFFFFF"/>
                </a:solidFill>
                <a:latin typeface="Open Sauce Medium"/>
              </a:rPr>
              <a:t>INTRODUCTION</a:t>
            </a:r>
          </a:p>
        </p:txBody>
      </p:sp>
      <p:sp>
        <p:nvSpPr>
          <p:cNvPr id="9" name="TextBox 9"/>
          <p:cNvSpPr txBox="1"/>
          <p:nvPr/>
        </p:nvSpPr>
        <p:spPr>
          <a:xfrm>
            <a:off x="10559239" y="4390813"/>
            <a:ext cx="5870874" cy="2848737"/>
          </a:xfrm>
          <a:prstGeom prst="rect">
            <a:avLst/>
          </a:prstGeom>
        </p:spPr>
        <p:txBody>
          <a:bodyPr lIns="0" tIns="0" rIns="0" bIns="0" rtlCol="0" anchor="t">
            <a:spAutoFit/>
          </a:bodyPr>
          <a:lstStyle/>
          <a:p>
            <a:pPr algn="l">
              <a:lnSpc>
                <a:spcPts val="3233"/>
              </a:lnSpc>
            </a:pPr>
            <a:r>
              <a:rPr lang="en-US" sz="2199">
                <a:solidFill>
                  <a:srgbClr val="FFFFFF"/>
                </a:solidFill>
                <a:latin typeface="Open Sauce Light"/>
              </a:rPr>
              <a:t> In this project, we must derive insights from the given dataset and tables to answer questions posed by different departments within the company. We use advance SQL queries to analyse the data and provide valuable insights that can help to improve the company's operations.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32408">
            <a:off x="-2209541" y="4065394"/>
            <a:ext cx="20865141" cy="12443211"/>
          </a:xfrm>
          <a:custGeom>
            <a:avLst/>
            <a:gdLst/>
            <a:ahLst/>
            <a:cxnLst/>
            <a:rect l="l" t="t" r="r" b="b"/>
            <a:pathLst>
              <a:path w="20865141" h="1244321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344952" y="3716223"/>
            <a:ext cx="11950941" cy="11950941"/>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B34593">
                    <a:alpha val="100000"/>
                  </a:srgbClr>
                </a:gs>
                <a:gs pos="100000">
                  <a:srgbClr val="151F52">
                    <a:alpha val="100000"/>
                  </a:srgbClr>
                </a:gs>
              </a:gsLst>
              <a:lin ang="540000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883415" y="4293051"/>
            <a:ext cx="1574751" cy="1574751"/>
          </a:xfrm>
          <a:custGeom>
            <a:avLst/>
            <a:gdLst/>
            <a:ahLst/>
            <a:cxnLst/>
            <a:rect l="l" t="t" r="r" b="b"/>
            <a:pathLst>
              <a:path w="1574751" h="1574751">
                <a:moveTo>
                  <a:pt x="0" y="0"/>
                </a:moveTo>
                <a:lnTo>
                  <a:pt x="1574751" y="0"/>
                </a:lnTo>
                <a:lnTo>
                  <a:pt x="1574751" y="1574751"/>
                </a:lnTo>
                <a:lnTo>
                  <a:pt x="0" y="1574751"/>
                </a:lnTo>
                <a:lnTo>
                  <a:pt x="0" y="0"/>
                </a:lnTo>
                <a:close/>
              </a:path>
            </a:pathLst>
          </a:custGeom>
          <a:blipFill>
            <a:blip r:embed="rId4"/>
            <a:stretch>
              <a:fillRect/>
            </a:stretch>
          </a:blipFill>
        </p:spPr>
      </p:sp>
      <p:sp>
        <p:nvSpPr>
          <p:cNvPr id="7" name="Freeform 7"/>
          <p:cNvSpPr/>
          <p:nvPr/>
        </p:nvSpPr>
        <p:spPr>
          <a:xfrm>
            <a:off x="7934541" y="4399674"/>
            <a:ext cx="2418917" cy="1361505"/>
          </a:xfrm>
          <a:custGeom>
            <a:avLst/>
            <a:gdLst/>
            <a:ahLst/>
            <a:cxnLst/>
            <a:rect l="l" t="t" r="r" b="b"/>
            <a:pathLst>
              <a:path w="2418917" h="1361505">
                <a:moveTo>
                  <a:pt x="0" y="0"/>
                </a:moveTo>
                <a:lnTo>
                  <a:pt x="2418918" y="0"/>
                </a:lnTo>
                <a:lnTo>
                  <a:pt x="2418918" y="1361505"/>
                </a:lnTo>
                <a:lnTo>
                  <a:pt x="0" y="1361505"/>
                </a:lnTo>
                <a:lnTo>
                  <a:pt x="0" y="0"/>
                </a:lnTo>
                <a:close/>
              </a:path>
            </a:pathLst>
          </a:custGeom>
          <a:blipFill>
            <a:blip r:embed="rId5"/>
            <a:stretch>
              <a:fillRect/>
            </a:stretch>
          </a:blipFill>
        </p:spPr>
      </p:sp>
      <p:sp>
        <p:nvSpPr>
          <p:cNvPr id="8" name="Freeform 8"/>
          <p:cNvSpPr/>
          <p:nvPr/>
        </p:nvSpPr>
        <p:spPr>
          <a:xfrm>
            <a:off x="11827903" y="4450946"/>
            <a:ext cx="2096373" cy="1310233"/>
          </a:xfrm>
          <a:custGeom>
            <a:avLst/>
            <a:gdLst/>
            <a:ahLst/>
            <a:cxnLst/>
            <a:rect l="l" t="t" r="r" b="b"/>
            <a:pathLst>
              <a:path w="2096373" h="1310233">
                <a:moveTo>
                  <a:pt x="0" y="0"/>
                </a:moveTo>
                <a:lnTo>
                  <a:pt x="2096373" y="0"/>
                </a:lnTo>
                <a:lnTo>
                  <a:pt x="2096373" y="1310233"/>
                </a:lnTo>
                <a:lnTo>
                  <a:pt x="0" y="1310233"/>
                </a:lnTo>
                <a:lnTo>
                  <a:pt x="0" y="0"/>
                </a:lnTo>
                <a:close/>
              </a:path>
            </a:pathLst>
          </a:custGeom>
          <a:blipFill>
            <a:blip r:embed="rId6"/>
            <a:stretch>
              <a:fillRect/>
            </a:stretch>
          </a:blipFill>
        </p:spPr>
      </p:sp>
      <p:sp>
        <p:nvSpPr>
          <p:cNvPr id="9" name="Freeform 9"/>
          <p:cNvSpPr/>
          <p:nvPr/>
        </p:nvSpPr>
        <p:spPr>
          <a:xfrm>
            <a:off x="8612352" y="7288658"/>
            <a:ext cx="1416140" cy="1295547"/>
          </a:xfrm>
          <a:custGeom>
            <a:avLst/>
            <a:gdLst/>
            <a:ahLst/>
            <a:cxnLst/>
            <a:rect l="l" t="t" r="r" b="b"/>
            <a:pathLst>
              <a:path w="1416140" h="1295547">
                <a:moveTo>
                  <a:pt x="0" y="0"/>
                </a:moveTo>
                <a:lnTo>
                  <a:pt x="1416140" y="0"/>
                </a:lnTo>
                <a:lnTo>
                  <a:pt x="1416140" y="1295547"/>
                </a:lnTo>
                <a:lnTo>
                  <a:pt x="0" y="1295547"/>
                </a:lnTo>
                <a:lnTo>
                  <a:pt x="0" y="0"/>
                </a:lnTo>
                <a:close/>
              </a:path>
            </a:pathLst>
          </a:custGeom>
          <a:blipFill>
            <a:blip r:embed="rId7"/>
            <a:stretch>
              <a:fillRect/>
            </a:stretch>
          </a:blipFill>
        </p:spPr>
      </p:sp>
      <p:sp>
        <p:nvSpPr>
          <p:cNvPr id="10" name="TextBox 10"/>
          <p:cNvSpPr txBox="1"/>
          <p:nvPr/>
        </p:nvSpPr>
        <p:spPr>
          <a:xfrm>
            <a:off x="6074634" y="1737145"/>
            <a:ext cx="6138732" cy="1637705"/>
          </a:xfrm>
          <a:prstGeom prst="rect">
            <a:avLst/>
          </a:prstGeom>
        </p:spPr>
        <p:txBody>
          <a:bodyPr lIns="0" tIns="0" rIns="0" bIns="0" rtlCol="0" anchor="t">
            <a:spAutoFit/>
          </a:bodyPr>
          <a:lstStyle/>
          <a:p>
            <a:pPr algn="ctr">
              <a:lnSpc>
                <a:spcPts val="6351"/>
              </a:lnSpc>
            </a:pPr>
            <a:r>
              <a:rPr lang="en-US" sz="6351">
                <a:solidFill>
                  <a:srgbClr val="000000"/>
                </a:solidFill>
                <a:latin typeface="Open Sauce Medium"/>
              </a:rPr>
              <a:t>TECH-STACK USED</a:t>
            </a:r>
          </a:p>
        </p:txBody>
      </p:sp>
      <p:sp>
        <p:nvSpPr>
          <p:cNvPr id="11" name="TextBox 11"/>
          <p:cNvSpPr txBox="1"/>
          <p:nvPr/>
        </p:nvSpPr>
        <p:spPr>
          <a:xfrm>
            <a:off x="3888653" y="5949606"/>
            <a:ext cx="3409182"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Bold"/>
              </a:rPr>
              <a:t>MySQL Workbeanch</a:t>
            </a:r>
          </a:p>
        </p:txBody>
      </p:sp>
      <p:sp>
        <p:nvSpPr>
          <p:cNvPr id="12" name="TextBox 12"/>
          <p:cNvSpPr txBox="1"/>
          <p:nvPr/>
        </p:nvSpPr>
        <p:spPr>
          <a:xfrm>
            <a:off x="4406715" y="6386241"/>
            <a:ext cx="2373060" cy="346274"/>
          </a:xfrm>
          <a:prstGeom prst="rect">
            <a:avLst/>
          </a:prstGeom>
        </p:spPr>
        <p:txBody>
          <a:bodyPr lIns="0" tIns="0" rIns="0" bIns="0" rtlCol="0" anchor="t">
            <a:spAutoFit/>
          </a:bodyPr>
          <a:lstStyle/>
          <a:p>
            <a:pPr algn="ctr">
              <a:lnSpc>
                <a:spcPts val="2964"/>
              </a:lnSpc>
              <a:spcBef>
                <a:spcPct val="0"/>
              </a:spcBef>
            </a:pPr>
            <a:r>
              <a:rPr lang="en-US" sz="2117">
                <a:solidFill>
                  <a:srgbClr val="FFFFFF"/>
                </a:solidFill>
                <a:latin typeface="Open Sauce Light Italics"/>
              </a:rPr>
              <a:t>v8.0.36.0</a:t>
            </a:r>
          </a:p>
        </p:txBody>
      </p:sp>
      <p:sp>
        <p:nvSpPr>
          <p:cNvPr id="13" name="TextBox 13"/>
          <p:cNvSpPr txBox="1"/>
          <p:nvPr/>
        </p:nvSpPr>
        <p:spPr>
          <a:xfrm>
            <a:off x="7676176" y="5949606"/>
            <a:ext cx="3288491"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Bold"/>
              </a:rPr>
              <a:t>Microsoft Word</a:t>
            </a:r>
          </a:p>
        </p:txBody>
      </p:sp>
      <p:sp>
        <p:nvSpPr>
          <p:cNvPr id="14" name="TextBox 14"/>
          <p:cNvSpPr txBox="1"/>
          <p:nvPr/>
        </p:nvSpPr>
        <p:spPr>
          <a:xfrm>
            <a:off x="11638022" y="5949606"/>
            <a:ext cx="2918588"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Bold"/>
              </a:rPr>
              <a:t>Microsoft Excel</a:t>
            </a:r>
          </a:p>
        </p:txBody>
      </p:sp>
      <p:sp>
        <p:nvSpPr>
          <p:cNvPr id="15" name="TextBox 15"/>
          <p:cNvSpPr txBox="1"/>
          <p:nvPr/>
        </p:nvSpPr>
        <p:spPr>
          <a:xfrm>
            <a:off x="7676176" y="8793090"/>
            <a:ext cx="3288491"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Bold"/>
              </a:rPr>
              <a:t>Microsoft Powerpoint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02386" y="2575696"/>
            <a:ext cx="17896184" cy="6112137"/>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469727" y="3215511"/>
            <a:ext cx="8200017" cy="6672019"/>
          </a:xfrm>
          <a:prstGeom prst="rect">
            <a:avLst/>
          </a:prstGeom>
        </p:spPr>
        <p:txBody>
          <a:bodyPr wrap="square" lIns="0" tIns="0" rIns="0" bIns="0" rtlCol="0" anchor="t">
            <a:spAutoFit/>
          </a:bodyPr>
          <a:lstStyle/>
          <a:p>
            <a:pPr algn="ctr"/>
            <a:endParaRPr lang="en-GB" sz="2400" b="1" u="sng" dirty="0">
              <a:latin typeface="Book Antiqua"/>
              <a:ea typeface="+mn-lt"/>
              <a:cs typeface="+mn-lt"/>
            </a:endParaRPr>
          </a:p>
          <a:p>
            <a:r>
              <a:rPr lang="en-GB" sz="2000" b="1" dirty="0">
                <a:latin typeface="Book Antiqua"/>
                <a:ea typeface="+mn-lt"/>
                <a:cs typeface="+mn-lt"/>
              </a:rPr>
              <a:t>1.  </a:t>
            </a:r>
            <a:r>
              <a:rPr lang="en-GB" sz="2400" b="1" u="sng" dirty="0">
                <a:latin typeface="Book Antiqua"/>
                <a:ea typeface="+mn-lt"/>
                <a:cs typeface="+mn-lt"/>
              </a:rPr>
              <a:t>Jobs Reviewed Over Time</a:t>
            </a:r>
            <a:r>
              <a:rPr lang="en-GB" sz="2400" dirty="0">
                <a:latin typeface="Book Antiqua"/>
                <a:ea typeface="+mn-lt"/>
                <a:cs typeface="+mn-lt"/>
              </a:rPr>
              <a:t>  </a:t>
            </a:r>
          </a:p>
          <a:p>
            <a:r>
              <a:rPr lang="en-GB" sz="2000" b="1" dirty="0">
                <a:latin typeface="Book Antiqua"/>
                <a:ea typeface="+mn-lt"/>
                <a:cs typeface="+mn-lt"/>
              </a:rPr>
              <a:t>     </a:t>
            </a:r>
          </a:p>
          <a:p>
            <a:r>
              <a:rPr lang="en-GB" sz="2000" b="1" dirty="0">
                <a:latin typeface="Book Antiqua"/>
                <a:ea typeface="+mn-lt"/>
                <a:cs typeface="+mn-lt"/>
              </a:rPr>
              <a:t>    Objective:</a:t>
            </a:r>
            <a:r>
              <a:rPr lang="en-GB" sz="2000" dirty="0">
                <a:latin typeface="Book Antiqua"/>
                <a:ea typeface="+mn-lt"/>
                <a:cs typeface="+mn-lt"/>
              </a:rPr>
              <a:t> Calculate the number of jobs reviewed per </a:t>
            </a:r>
            <a:endParaRPr lang="en-GB"/>
          </a:p>
          <a:p>
            <a:r>
              <a:rPr lang="en-GB" sz="2000" dirty="0">
                <a:latin typeface="Book Antiqua"/>
                <a:ea typeface="+mn-lt"/>
                <a:cs typeface="+mn-lt"/>
              </a:rPr>
              <a:t>                         hour for each day in November 2020.</a:t>
            </a:r>
            <a:endParaRPr lang="en-GB" sz="2000" dirty="0">
              <a:latin typeface="Book Antiqua"/>
            </a:endParaRPr>
          </a:p>
          <a:p>
            <a:r>
              <a:rPr lang="en-GB" sz="2000" b="1" dirty="0">
                <a:latin typeface="Book Antiqua"/>
                <a:ea typeface="+mn-lt"/>
                <a:cs typeface="+mn-lt"/>
              </a:rPr>
              <a:t>    Task:</a:t>
            </a:r>
            <a:r>
              <a:rPr lang="en-GB" sz="2000" dirty="0">
                <a:latin typeface="Book Antiqua"/>
                <a:ea typeface="+mn-lt"/>
                <a:cs typeface="+mn-lt"/>
              </a:rPr>
              <a:t> Write an SQL query to calculate the number of jobs </a:t>
            </a:r>
          </a:p>
          <a:p>
            <a:r>
              <a:rPr lang="en-GB" sz="2000" dirty="0">
                <a:latin typeface="Book Antiqua"/>
                <a:ea typeface="+mn-lt"/>
                <a:cs typeface="+mn-lt"/>
              </a:rPr>
              <a:t>                reviewed per hour for each day in November 2020.</a:t>
            </a:r>
            <a:endParaRPr lang="en-GB" sz="2000">
              <a:latin typeface="Book Antiqua"/>
              <a:cs typeface="Calibri"/>
            </a:endParaRPr>
          </a:p>
          <a:p>
            <a:r>
              <a:rPr lang="en-GB" sz="2000" dirty="0">
                <a:solidFill>
                  <a:srgbClr val="000000"/>
                </a:solidFill>
                <a:latin typeface="Book Antiqua"/>
                <a:cs typeface="Calibri"/>
              </a:rPr>
              <a:t>                                     </a:t>
            </a:r>
          </a:p>
          <a:p>
            <a:r>
              <a:rPr lang="en-GB" sz="2000" dirty="0">
                <a:solidFill>
                  <a:srgbClr val="000000"/>
                </a:solidFill>
                <a:latin typeface="Book Antiqua"/>
                <a:cs typeface="Calibri"/>
              </a:rPr>
              <a:t>  </a:t>
            </a:r>
            <a:r>
              <a:rPr lang="en-GB" sz="2000" b="1" dirty="0">
                <a:solidFill>
                  <a:srgbClr val="000000"/>
                </a:solidFill>
                <a:latin typeface="Book Antiqua"/>
                <a:cs typeface="Calibri"/>
              </a:rPr>
              <a:t>2.  </a:t>
            </a:r>
            <a:r>
              <a:rPr lang="en-GB" sz="2400" b="1" u="sng" dirty="0">
                <a:solidFill>
                  <a:srgbClr val="000000"/>
                </a:solidFill>
                <a:latin typeface="Book Antiqua"/>
                <a:cs typeface="Calibri"/>
              </a:rPr>
              <a:t>Throughput Analysis</a:t>
            </a:r>
            <a:r>
              <a:rPr lang="en-GB" sz="2400" dirty="0">
                <a:solidFill>
                  <a:srgbClr val="000000"/>
                </a:solidFill>
                <a:latin typeface="Book Antiqua"/>
                <a:cs typeface="Calibri"/>
              </a:rPr>
              <a:t>                                             </a:t>
            </a:r>
            <a:endParaRPr lang="en-GB" sz="2400">
              <a:solidFill>
                <a:srgbClr val="000000"/>
              </a:solidFill>
              <a:latin typeface="Calibri"/>
              <a:cs typeface="Calibri"/>
            </a:endParaRPr>
          </a:p>
          <a:p>
            <a:endParaRPr lang="en-GB" sz="2000" b="1" dirty="0">
              <a:solidFill>
                <a:srgbClr val="000000"/>
              </a:solidFill>
              <a:latin typeface="Book Antiqua"/>
              <a:cs typeface="Calibri"/>
            </a:endParaRPr>
          </a:p>
          <a:p>
            <a:r>
              <a:rPr lang="en-GB" sz="2000" b="1" dirty="0">
                <a:solidFill>
                  <a:srgbClr val="000000"/>
                </a:solidFill>
                <a:latin typeface="Book Antiqua"/>
                <a:cs typeface="Calibri"/>
              </a:rPr>
              <a:t>       Objective</a:t>
            </a:r>
            <a:r>
              <a:rPr lang="en-GB" sz="2000" b="1" dirty="0">
                <a:latin typeface="Book Antiqua"/>
                <a:ea typeface="+mn-lt"/>
                <a:cs typeface="+mn-lt"/>
              </a:rPr>
              <a:t>:</a:t>
            </a:r>
            <a:r>
              <a:rPr lang="en-GB" sz="2000" dirty="0">
                <a:latin typeface="Book Antiqua"/>
                <a:ea typeface="+mn-lt"/>
                <a:cs typeface="+mn-lt"/>
              </a:rPr>
              <a:t> Calculate the 7-day rolling average of </a:t>
            </a:r>
            <a:endParaRPr lang="en-GB" sz="2000">
              <a:cs typeface="Calibri"/>
            </a:endParaRPr>
          </a:p>
          <a:p>
            <a:r>
              <a:rPr lang="en-GB" sz="2000" dirty="0">
                <a:latin typeface="Book Antiqua"/>
                <a:ea typeface="+mn-lt"/>
                <a:cs typeface="+mn-lt"/>
              </a:rPr>
              <a:t>                         throughput (number of events per second).</a:t>
            </a:r>
            <a:endParaRPr lang="en-GB" sz="2000">
              <a:latin typeface="Book Antiqua"/>
            </a:endParaRPr>
          </a:p>
          <a:p>
            <a:r>
              <a:rPr lang="en-GB" sz="2000" b="1" dirty="0">
                <a:latin typeface="Book Antiqua"/>
                <a:ea typeface="+mn-lt"/>
                <a:cs typeface="+mn-lt"/>
              </a:rPr>
              <a:t>       Task:</a:t>
            </a:r>
            <a:r>
              <a:rPr lang="en-GB" sz="2000" dirty="0">
                <a:latin typeface="Book Antiqua"/>
                <a:ea typeface="+mn-lt"/>
                <a:cs typeface="+mn-lt"/>
              </a:rPr>
              <a:t> Write an SQL query to calculate the 7-day rolling </a:t>
            </a:r>
          </a:p>
          <a:p>
            <a:r>
              <a:rPr lang="en-GB" sz="2000" dirty="0">
                <a:latin typeface="Book Antiqua"/>
                <a:ea typeface="+mn-lt"/>
                <a:cs typeface="+mn-lt"/>
              </a:rPr>
              <a:t>                average of throughput. Additionally, explain whether </a:t>
            </a:r>
          </a:p>
          <a:p>
            <a:r>
              <a:rPr lang="en-GB" sz="2000" dirty="0">
                <a:latin typeface="Book Antiqua"/>
                <a:ea typeface="+mn-lt"/>
                <a:cs typeface="+mn-lt"/>
              </a:rPr>
              <a:t>                you prefer using the daily metric or the 7-day rolling </a:t>
            </a:r>
          </a:p>
          <a:p>
            <a:r>
              <a:rPr lang="en-GB" sz="2000" dirty="0">
                <a:latin typeface="Book Antiqua"/>
                <a:ea typeface="+mn-lt"/>
                <a:cs typeface="+mn-lt"/>
              </a:rPr>
              <a:t>                average for throughput, and why.</a:t>
            </a:r>
            <a:endParaRPr lang="en-GB" sz="2000">
              <a:latin typeface="Book Antiqua"/>
              <a:cs typeface="Calibri"/>
            </a:endParaRPr>
          </a:p>
          <a:p>
            <a:r>
              <a:rPr lang="en-GB" dirty="0">
                <a:solidFill>
                  <a:srgbClr val="000000"/>
                </a:solidFill>
                <a:latin typeface="Book Antiqua"/>
                <a:cs typeface="Calibri"/>
              </a:rPr>
              <a:t>                                       </a:t>
            </a:r>
          </a:p>
          <a:p>
            <a:r>
              <a:rPr lang="en-GB" dirty="0">
                <a:solidFill>
                  <a:srgbClr val="000000"/>
                </a:solidFill>
                <a:latin typeface="Book Antiqua"/>
                <a:cs typeface="Calibri"/>
              </a:rPr>
              <a:t>                                      </a:t>
            </a:r>
            <a:endParaRPr lang="en-GB" sz="2000" b="1" u="sng">
              <a:solidFill>
                <a:srgbClr val="000000"/>
              </a:solidFill>
              <a:latin typeface="Book Antiqua"/>
              <a:cs typeface="Calibri"/>
            </a:endParaRPr>
          </a:p>
          <a:p>
            <a:endParaRPr lang="en-GB" sz="2000" b="1" u="sng" dirty="0">
              <a:solidFill>
                <a:srgbClr val="000000"/>
              </a:solidFill>
              <a:latin typeface="Book Antiqua"/>
              <a:cs typeface="Calibri"/>
            </a:endParaRPr>
          </a:p>
          <a:p>
            <a:endParaRPr lang="en-GB" sz="2000" dirty="0">
              <a:solidFill>
                <a:srgbClr val="000000"/>
              </a:solidFill>
              <a:latin typeface="Book Antiqua"/>
              <a:cs typeface="Calibri"/>
            </a:endParaRPr>
          </a:p>
          <a:p>
            <a:pPr>
              <a:lnSpc>
                <a:spcPts val="3379"/>
              </a:lnSpc>
            </a:pPr>
            <a:endParaRPr lang="en-US" sz="2250" dirty="0">
              <a:solidFill>
                <a:srgbClr val="000000"/>
              </a:solidFill>
              <a:latin typeface="Open Sauce Light"/>
            </a:endParaRPr>
          </a:p>
        </p:txBody>
      </p:sp>
      <p:sp>
        <p:nvSpPr>
          <p:cNvPr id="7" name="TextBox 7"/>
          <p:cNvSpPr txBox="1"/>
          <p:nvPr/>
        </p:nvSpPr>
        <p:spPr>
          <a:xfrm>
            <a:off x="5041940" y="578305"/>
            <a:ext cx="6152234" cy="888556"/>
          </a:xfrm>
          <a:prstGeom prst="rect">
            <a:avLst/>
          </a:prstGeom>
        </p:spPr>
        <p:txBody>
          <a:bodyPr wrap="square" lIns="0" tIns="0" rIns="0" bIns="0" rtlCol="0" anchor="t">
            <a:spAutoFit/>
          </a:bodyPr>
          <a:lstStyle/>
          <a:p>
            <a:pPr algn="r">
              <a:lnSpc>
                <a:spcPts val="6836"/>
              </a:lnSpc>
            </a:pPr>
            <a:r>
              <a:rPr lang="en-US" sz="6200" spc="198" dirty="0">
                <a:solidFill>
                  <a:schemeClr val="bg1"/>
                </a:solidFill>
                <a:latin typeface="Open Sauce Medium"/>
              </a:rPr>
              <a:t>INSIGHTS</a:t>
            </a:r>
          </a:p>
        </p:txBody>
      </p:sp>
      <p:sp>
        <p:nvSpPr>
          <p:cNvPr id="8" name="AutoShape 8"/>
          <p:cNvSpPr/>
          <p:nvPr/>
        </p:nvSpPr>
        <p:spPr>
          <a:xfrm flipH="1" flipV="1">
            <a:off x="1799590" y="1966267"/>
            <a:ext cx="15156557" cy="0"/>
          </a:xfrm>
          <a:prstGeom prst="line">
            <a:avLst/>
          </a:prstGeom>
          <a:ln w="76200" cap="flat">
            <a:solidFill>
              <a:srgbClr val="C23A97"/>
            </a:solidFill>
            <a:prstDash val="solid"/>
            <a:headEnd type="none" w="sm" len="sm"/>
            <a:tailEnd type="none" w="sm" len="sm"/>
          </a:ln>
        </p:spPr>
      </p:sp>
      <p:sp>
        <p:nvSpPr>
          <p:cNvPr id="9" name="TextBox 6">
            <a:extLst>
              <a:ext uri="{FF2B5EF4-FFF2-40B4-BE49-F238E27FC236}">
                <a16:creationId xmlns:a16="http://schemas.microsoft.com/office/drawing/2014/main" id="{FB1CB604-D9D6-6A94-21A6-11C859E4E44C}"/>
              </a:ext>
            </a:extLst>
          </p:cNvPr>
          <p:cNvSpPr txBox="1"/>
          <p:nvPr/>
        </p:nvSpPr>
        <p:spPr>
          <a:xfrm>
            <a:off x="9660699" y="3215509"/>
            <a:ext cx="7980810" cy="5779467"/>
          </a:xfrm>
          <a:prstGeom prst="rect">
            <a:avLst/>
          </a:prstGeom>
        </p:spPr>
        <p:txBody>
          <a:bodyPr wrap="square" lIns="0" tIns="0" rIns="0" bIns="0" rtlCol="0" anchor="t">
            <a:spAutoFit/>
          </a:bodyPr>
          <a:lstStyle/>
          <a:p>
            <a:pPr algn="ctr"/>
            <a:endParaRPr lang="en-GB" sz="2400" b="1" u="sng" dirty="0">
              <a:solidFill>
                <a:srgbClr val="000000"/>
              </a:solidFill>
              <a:latin typeface="Book Antiqua"/>
            </a:endParaRPr>
          </a:p>
          <a:p>
            <a:r>
              <a:rPr lang="en-GB" b="1" dirty="0">
                <a:latin typeface="Book Antiqua"/>
                <a:ea typeface="+mn-lt"/>
                <a:cs typeface="+mn-lt"/>
              </a:rPr>
              <a:t> </a:t>
            </a:r>
            <a:r>
              <a:rPr lang="en-GB" sz="2000" b="1" dirty="0">
                <a:latin typeface="Book Antiqua"/>
                <a:ea typeface="+mn-lt"/>
                <a:cs typeface="+mn-lt"/>
              </a:rPr>
              <a:t>3. </a:t>
            </a:r>
            <a:r>
              <a:rPr lang="en-GB" sz="2000" b="1" u="sng" dirty="0">
                <a:latin typeface="Book Antiqua"/>
                <a:ea typeface="+mn-lt"/>
                <a:cs typeface="+mn-lt"/>
              </a:rPr>
              <a:t> </a:t>
            </a:r>
            <a:r>
              <a:rPr lang="en-GB" sz="2400" b="1" u="sng" dirty="0">
                <a:latin typeface="Book Antiqua"/>
                <a:ea typeface="+mn-lt"/>
                <a:cs typeface="+mn-lt"/>
              </a:rPr>
              <a:t>Language Share Analysis</a:t>
            </a:r>
            <a:r>
              <a:rPr lang="en-GB" sz="2400" dirty="0">
                <a:latin typeface="Book Antiqua"/>
                <a:ea typeface="+mn-lt"/>
                <a:cs typeface="+mn-lt"/>
              </a:rPr>
              <a:t>  </a:t>
            </a:r>
          </a:p>
          <a:p>
            <a:r>
              <a:rPr lang="en-GB" sz="2000" b="1" dirty="0">
                <a:latin typeface="Book Antiqua"/>
                <a:ea typeface="+mn-lt"/>
                <a:cs typeface="+mn-lt"/>
              </a:rPr>
              <a:t>      </a:t>
            </a:r>
            <a:endParaRPr lang="en-GB" sz="2000">
              <a:latin typeface="Calibri"/>
              <a:ea typeface="+mn-lt"/>
              <a:cs typeface="+mn-lt"/>
            </a:endParaRPr>
          </a:p>
          <a:p>
            <a:r>
              <a:rPr lang="en-GB" sz="2000" b="1" dirty="0">
                <a:latin typeface="Book Antiqua"/>
                <a:ea typeface="+mn-lt"/>
                <a:cs typeface="+mn-lt"/>
              </a:rPr>
              <a:t>      Objective:</a:t>
            </a:r>
            <a:r>
              <a:rPr lang="en-GB" sz="2000" dirty="0">
                <a:latin typeface="Book Antiqua"/>
                <a:ea typeface="+mn-lt"/>
                <a:cs typeface="+mn-lt"/>
              </a:rPr>
              <a:t> Calculate the percentage share of each language in the </a:t>
            </a:r>
            <a:endParaRPr lang="en-GB" sz="2000" dirty="0">
              <a:latin typeface="Calibri"/>
              <a:ea typeface="+mn-lt"/>
              <a:cs typeface="+mn-lt"/>
            </a:endParaRPr>
          </a:p>
          <a:p>
            <a:r>
              <a:rPr lang="en-GB" sz="2000" dirty="0">
                <a:latin typeface="Book Antiqua"/>
                <a:ea typeface="+mn-lt"/>
                <a:cs typeface="+mn-lt"/>
              </a:rPr>
              <a:t>                          last 30 days</a:t>
            </a:r>
            <a:endParaRPr lang="en-GB" sz="2000" dirty="0">
              <a:cs typeface="Calibri"/>
            </a:endParaRPr>
          </a:p>
          <a:p>
            <a:r>
              <a:rPr lang="en-GB" sz="2000" b="1" dirty="0">
                <a:latin typeface="Book Antiqua"/>
                <a:ea typeface="+mn-lt"/>
                <a:cs typeface="+mn-lt"/>
              </a:rPr>
              <a:t>      Task:</a:t>
            </a:r>
            <a:r>
              <a:rPr lang="en-GB" sz="2000" dirty="0">
                <a:latin typeface="Book Antiqua"/>
                <a:ea typeface="+mn-lt"/>
                <a:cs typeface="+mn-lt"/>
              </a:rPr>
              <a:t> Write an SQL query to calculate the percentage share of </a:t>
            </a:r>
          </a:p>
          <a:p>
            <a:r>
              <a:rPr lang="en-GB" sz="2000" dirty="0">
                <a:latin typeface="Book Antiqua"/>
                <a:ea typeface="+mn-lt"/>
                <a:cs typeface="+mn-lt"/>
              </a:rPr>
              <a:t>                  each language over the last 30 days.</a:t>
            </a:r>
            <a:endParaRPr lang="en-GB" sz="2000">
              <a:cs typeface="Calibri"/>
            </a:endParaRPr>
          </a:p>
          <a:p>
            <a:r>
              <a:rPr lang="en-GB" sz="2000" dirty="0">
                <a:solidFill>
                  <a:srgbClr val="000000"/>
                </a:solidFill>
                <a:latin typeface="Book Antiqua"/>
                <a:cs typeface="Calibri"/>
              </a:rPr>
              <a:t>                                     </a:t>
            </a:r>
          </a:p>
          <a:p>
            <a:r>
              <a:rPr lang="en-GB" sz="2000" dirty="0">
                <a:solidFill>
                  <a:srgbClr val="000000"/>
                </a:solidFill>
                <a:latin typeface="Book Antiqua"/>
                <a:cs typeface="Calibri"/>
              </a:rPr>
              <a:t> 4</a:t>
            </a:r>
            <a:r>
              <a:rPr lang="en-GB" sz="2000" b="1" dirty="0">
                <a:solidFill>
                  <a:srgbClr val="000000"/>
                </a:solidFill>
                <a:latin typeface="Book Antiqua"/>
                <a:cs typeface="Calibri"/>
              </a:rPr>
              <a:t>.  </a:t>
            </a:r>
            <a:r>
              <a:rPr lang="en-GB" sz="2400" b="1" u="sng" dirty="0">
                <a:solidFill>
                  <a:srgbClr val="000000"/>
                </a:solidFill>
                <a:latin typeface="Book Antiqua"/>
                <a:cs typeface="Calibri"/>
              </a:rPr>
              <a:t>Duplicate Row Detection </a:t>
            </a:r>
            <a:r>
              <a:rPr lang="en-GB" sz="2400" dirty="0">
                <a:solidFill>
                  <a:srgbClr val="000000"/>
                </a:solidFill>
                <a:latin typeface="Book Antiqua"/>
                <a:cs typeface="Calibri"/>
              </a:rPr>
              <a:t>                                    </a:t>
            </a:r>
            <a:endParaRPr lang="en-GB" sz="2000">
              <a:solidFill>
                <a:srgbClr val="000000"/>
              </a:solidFill>
              <a:latin typeface="Book Antiqua"/>
              <a:cs typeface="Calibri"/>
            </a:endParaRPr>
          </a:p>
          <a:p>
            <a:r>
              <a:rPr lang="en-GB" sz="2000" b="1" dirty="0">
                <a:solidFill>
                  <a:srgbClr val="000000"/>
                </a:solidFill>
                <a:latin typeface="Book Antiqua"/>
                <a:cs typeface="Calibri"/>
              </a:rPr>
              <a:t>      </a:t>
            </a:r>
            <a:endParaRPr lang="en-GB" sz="2000">
              <a:solidFill>
                <a:srgbClr val="000000"/>
              </a:solidFill>
              <a:latin typeface="Book Antiqua"/>
              <a:cs typeface="Calibri"/>
            </a:endParaRPr>
          </a:p>
          <a:p>
            <a:r>
              <a:rPr lang="en-GB" sz="2000" b="1" dirty="0">
                <a:solidFill>
                  <a:srgbClr val="000000"/>
                </a:solidFill>
                <a:latin typeface="Book Antiqua"/>
                <a:cs typeface="Calibri"/>
              </a:rPr>
              <a:t>      Objective</a:t>
            </a:r>
            <a:r>
              <a:rPr lang="en-GB" sz="2000" b="1" dirty="0">
                <a:latin typeface="Book Antiqua"/>
                <a:ea typeface="+mn-lt"/>
                <a:cs typeface="+mn-lt"/>
              </a:rPr>
              <a:t>:</a:t>
            </a:r>
            <a:r>
              <a:rPr lang="en-GB" sz="2000" dirty="0">
                <a:latin typeface="Book Antiqua"/>
                <a:ea typeface="+mn-lt"/>
                <a:cs typeface="+mn-lt"/>
              </a:rPr>
              <a:t> Identify duplicate rows in the data</a:t>
            </a:r>
            <a:endParaRPr lang="en-GB" sz="2000">
              <a:latin typeface="Book Antiqua"/>
              <a:cs typeface="Calibri"/>
            </a:endParaRPr>
          </a:p>
          <a:p>
            <a:r>
              <a:rPr lang="en-GB" sz="2000" b="1" dirty="0">
                <a:latin typeface="Book Antiqua"/>
                <a:ea typeface="+mn-lt"/>
                <a:cs typeface="+mn-lt"/>
              </a:rPr>
              <a:t>      Task:</a:t>
            </a:r>
            <a:r>
              <a:rPr lang="en-GB" sz="2000" dirty="0">
                <a:latin typeface="Book Antiqua"/>
                <a:ea typeface="+mn-lt"/>
                <a:cs typeface="+mn-lt"/>
              </a:rPr>
              <a:t> Write an SQL query to display duplicate rows from</a:t>
            </a:r>
          </a:p>
          <a:p>
            <a:r>
              <a:rPr lang="en-GB" sz="2000" dirty="0">
                <a:latin typeface="Book Antiqua"/>
                <a:ea typeface="+mn-lt"/>
                <a:cs typeface="+mn-lt"/>
              </a:rPr>
              <a:t>                 the job_data table.</a:t>
            </a:r>
            <a:endParaRPr lang="en-GB" sz="2000">
              <a:latin typeface="Book Antiqua"/>
              <a:cs typeface="Calibri"/>
            </a:endParaRPr>
          </a:p>
          <a:p>
            <a:r>
              <a:rPr lang="en-GB" sz="2000" dirty="0">
                <a:solidFill>
                  <a:srgbClr val="000000"/>
                </a:solidFill>
                <a:latin typeface="Book Antiqua"/>
                <a:cs typeface="Calibri"/>
              </a:rPr>
              <a:t>                                       </a:t>
            </a:r>
          </a:p>
          <a:p>
            <a:r>
              <a:rPr lang="en-GB" dirty="0">
                <a:solidFill>
                  <a:srgbClr val="000000"/>
                </a:solidFill>
                <a:latin typeface="Book Antiqua"/>
                <a:cs typeface="Calibri"/>
              </a:rPr>
              <a:t>                                      </a:t>
            </a:r>
            <a:endParaRPr lang="en-GB" sz="2000" b="1" u="sng">
              <a:solidFill>
                <a:srgbClr val="000000"/>
              </a:solidFill>
              <a:latin typeface="Book Antiqua"/>
              <a:cs typeface="Calibri"/>
            </a:endParaRPr>
          </a:p>
          <a:p>
            <a:r>
              <a:rPr lang="en-GB" sz="2000" b="1" dirty="0">
                <a:solidFill>
                  <a:srgbClr val="000000"/>
                </a:solidFill>
                <a:latin typeface="Book Antiqua"/>
                <a:cs typeface="Calibri"/>
              </a:rPr>
              <a:t>                       Job Data Table :-</a:t>
            </a:r>
            <a:r>
              <a:rPr lang="en-GB" sz="2000" dirty="0">
                <a:solidFill>
                  <a:srgbClr val="000000"/>
                </a:solidFill>
                <a:latin typeface="Book Antiqua"/>
                <a:cs typeface="Calibri"/>
              </a:rPr>
              <a:t> </a:t>
            </a:r>
            <a:r>
              <a:rPr lang="en-GB" sz="2000" dirty="0">
                <a:solidFill>
                  <a:srgbClr val="000000"/>
                </a:solidFill>
                <a:latin typeface="Book Antiqua"/>
                <a:cs typeface="Calibri"/>
                <a:hlinkClick r:id="rId3"/>
              </a:rPr>
              <a:t>click Here for Table</a:t>
            </a:r>
          </a:p>
          <a:p>
            <a:endParaRPr lang="en-GB" sz="2000" dirty="0">
              <a:solidFill>
                <a:srgbClr val="000000"/>
              </a:solidFill>
              <a:latin typeface="Book Antiqua"/>
              <a:cs typeface="Calibri"/>
            </a:endParaRPr>
          </a:p>
          <a:p>
            <a:pPr>
              <a:lnSpc>
                <a:spcPts val="3379"/>
              </a:lnSpc>
            </a:pPr>
            <a:endParaRPr lang="en-US" sz="2250" dirty="0">
              <a:solidFill>
                <a:srgbClr val="000000"/>
              </a:solidFill>
              <a:latin typeface="Open Sauce Light"/>
            </a:endParaRPr>
          </a:p>
        </p:txBody>
      </p:sp>
      <p:sp>
        <p:nvSpPr>
          <p:cNvPr id="10" name="TextBox 6">
            <a:extLst>
              <a:ext uri="{FF2B5EF4-FFF2-40B4-BE49-F238E27FC236}">
                <a16:creationId xmlns:a16="http://schemas.microsoft.com/office/drawing/2014/main" id="{B8A14F4D-E703-D539-11F6-A28132D85B7E}"/>
              </a:ext>
            </a:extLst>
          </p:cNvPr>
          <p:cNvSpPr txBox="1"/>
          <p:nvPr/>
        </p:nvSpPr>
        <p:spPr>
          <a:xfrm>
            <a:off x="5761973" y="2573550"/>
            <a:ext cx="6759524" cy="738664"/>
          </a:xfrm>
          <a:prstGeom prst="rect">
            <a:avLst/>
          </a:prstGeom>
        </p:spPr>
        <p:txBody>
          <a:bodyPr wrap="square" lIns="0" tIns="0" rIns="0" bIns="0" rtlCol="0" anchor="t">
            <a:spAutoFit/>
          </a:bodyPr>
          <a:lstStyle/>
          <a:p>
            <a:pPr algn="ctr"/>
            <a:r>
              <a:rPr lang="en-GB" sz="2400" b="1" u="sng" dirty="0">
                <a:solidFill>
                  <a:srgbClr val="000000"/>
                </a:solidFill>
                <a:latin typeface="Book Antiqua"/>
              </a:rPr>
              <a:t>Case Study 1</a:t>
            </a:r>
            <a:endParaRPr lang="en-US" sz="2400" dirty="0">
              <a:solidFill>
                <a:srgbClr val="000000"/>
              </a:solidFill>
              <a:latin typeface="Book Antiqua"/>
            </a:endParaRPr>
          </a:p>
          <a:p>
            <a:pPr algn="ctr"/>
            <a:r>
              <a:rPr lang="en-GB" sz="2400" dirty="0">
                <a:solidFill>
                  <a:srgbClr val="000000"/>
                </a:solidFill>
                <a:latin typeface="Book Antiqua"/>
              </a:rPr>
              <a:t>Job Data Analysis</a:t>
            </a:r>
            <a:endParaRPr lang="en-GB" sz="2400" dirty="0">
              <a:solidFill>
                <a:srgbClr val="000000"/>
              </a:solidFill>
              <a:latin typeface="Book Antiqua"/>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02386" y="2575696"/>
            <a:ext cx="17896184" cy="6785410"/>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469727" y="3215511"/>
            <a:ext cx="8200017" cy="7410683"/>
          </a:xfrm>
          <a:prstGeom prst="rect">
            <a:avLst/>
          </a:prstGeom>
        </p:spPr>
        <p:txBody>
          <a:bodyPr wrap="square" lIns="0" tIns="0" rIns="0" bIns="0" rtlCol="0" anchor="t">
            <a:spAutoFit/>
          </a:bodyPr>
          <a:lstStyle/>
          <a:p>
            <a:pPr algn="ctr"/>
            <a:endParaRPr lang="en-GB" sz="2400" b="1" u="sng" dirty="0">
              <a:latin typeface="Book Antiqua"/>
              <a:ea typeface="+mn-lt"/>
              <a:cs typeface="+mn-lt"/>
            </a:endParaRPr>
          </a:p>
          <a:p>
            <a:r>
              <a:rPr lang="en-GB" sz="2000" b="1" dirty="0">
                <a:latin typeface="Book Antiqua"/>
                <a:ea typeface="+mn-lt"/>
                <a:cs typeface="+mn-lt"/>
              </a:rPr>
              <a:t>1.  </a:t>
            </a:r>
            <a:r>
              <a:rPr lang="en-GB" sz="2400" b="1" u="sng" dirty="0">
                <a:latin typeface="Book Antiqua"/>
                <a:ea typeface="+mn-lt"/>
                <a:cs typeface="+mn-lt"/>
              </a:rPr>
              <a:t>Weekly User Engagement</a:t>
            </a:r>
            <a:r>
              <a:rPr lang="en-GB" sz="2400" dirty="0">
                <a:latin typeface="Book Antiqua"/>
                <a:ea typeface="+mn-lt"/>
                <a:cs typeface="+mn-lt"/>
              </a:rPr>
              <a:t>  </a:t>
            </a:r>
          </a:p>
          <a:p>
            <a:r>
              <a:rPr lang="en-GB" sz="2000" b="1" dirty="0">
                <a:latin typeface="Book Antiqua"/>
                <a:ea typeface="+mn-lt"/>
                <a:cs typeface="+mn-lt"/>
              </a:rPr>
              <a:t>     </a:t>
            </a:r>
          </a:p>
          <a:p>
            <a:r>
              <a:rPr lang="en-GB" sz="2000" b="1" dirty="0">
                <a:latin typeface="Book Antiqua"/>
                <a:ea typeface="+mn-lt"/>
                <a:cs typeface="+mn-lt"/>
              </a:rPr>
              <a:t>    Objective:</a:t>
            </a:r>
            <a:r>
              <a:rPr lang="en-GB" sz="2000" dirty="0">
                <a:latin typeface="Book Antiqua"/>
                <a:ea typeface="+mn-lt"/>
                <a:cs typeface="+mn-lt"/>
              </a:rPr>
              <a:t> Measure the activeness of users on a weekly basis</a:t>
            </a:r>
            <a:r>
              <a:rPr lang="en-GB" dirty="0">
                <a:latin typeface="Book Antiqua"/>
                <a:ea typeface="+mn-lt"/>
                <a:cs typeface="+mn-lt"/>
              </a:rPr>
              <a:t>.</a:t>
            </a:r>
          </a:p>
          <a:p>
            <a:r>
              <a:rPr lang="en-GB" sz="2000" b="1" dirty="0">
                <a:latin typeface="Book Antiqua"/>
                <a:ea typeface="+mn-lt"/>
                <a:cs typeface="+mn-lt"/>
              </a:rPr>
              <a:t>    Task:</a:t>
            </a:r>
            <a:r>
              <a:rPr lang="en-GB" sz="2000" dirty="0">
                <a:latin typeface="Book Antiqua"/>
                <a:ea typeface="+mn-lt"/>
                <a:cs typeface="+mn-lt"/>
              </a:rPr>
              <a:t> Write an SQL query to calculate the weekly user engagement.</a:t>
            </a:r>
          </a:p>
          <a:p>
            <a:r>
              <a:rPr lang="en-GB" sz="2000" dirty="0">
                <a:solidFill>
                  <a:srgbClr val="000000"/>
                </a:solidFill>
                <a:latin typeface="Book Antiqua"/>
                <a:cs typeface="Calibri"/>
              </a:rPr>
              <a:t>                                     </a:t>
            </a:r>
          </a:p>
          <a:p>
            <a:r>
              <a:rPr lang="en-GB" sz="2000" dirty="0">
                <a:solidFill>
                  <a:srgbClr val="000000"/>
                </a:solidFill>
                <a:latin typeface="Book Antiqua"/>
                <a:cs typeface="Calibri"/>
              </a:rPr>
              <a:t>  </a:t>
            </a:r>
            <a:r>
              <a:rPr lang="en-GB" sz="2000" b="1" dirty="0">
                <a:solidFill>
                  <a:srgbClr val="000000"/>
                </a:solidFill>
                <a:latin typeface="Book Antiqua"/>
                <a:cs typeface="Calibri"/>
              </a:rPr>
              <a:t>2.  </a:t>
            </a:r>
            <a:r>
              <a:rPr lang="en-GB" sz="2400" b="1" u="sng" dirty="0">
                <a:solidFill>
                  <a:srgbClr val="000000"/>
                </a:solidFill>
                <a:latin typeface="Book Antiqua"/>
                <a:cs typeface="Calibri"/>
              </a:rPr>
              <a:t>User Growth Analysis</a:t>
            </a:r>
            <a:r>
              <a:rPr lang="en-GB" sz="2800" b="1" u="sng" dirty="0">
                <a:solidFill>
                  <a:srgbClr val="000000"/>
                </a:solidFill>
                <a:latin typeface="Book Antiqua"/>
                <a:cs typeface="Calibri"/>
              </a:rPr>
              <a:t> </a:t>
            </a:r>
            <a:r>
              <a:rPr lang="en-GB" sz="2400" dirty="0">
                <a:solidFill>
                  <a:srgbClr val="000000"/>
                </a:solidFill>
                <a:latin typeface="Book Antiqua"/>
                <a:cs typeface="Calibri"/>
              </a:rPr>
              <a:t>                                            </a:t>
            </a:r>
            <a:endParaRPr lang="en-GB" sz="2400" dirty="0">
              <a:solidFill>
                <a:srgbClr val="000000"/>
              </a:solidFill>
              <a:latin typeface="Calibri"/>
              <a:cs typeface="Calibri"/>
            </a:endParaRPr>
          </a:p>
          <a:p>
            <a:endParaRPr lang="en-GB" sz="2000" b="1" dirty="0">
              <a:solidFill>
                <a:srgbClr val="000000"/>
              </a:solidFill>
              <a:latin typeface="Book Antiqua"/>
              <a:cs typeface="Calibri"/>
            </a:endParaRPr>
          </a:p>
          <a:p>
            <a:r>
              <a:rPr lang="en-GB" sz="2000" b="1" dirty="0">
                <a:solidFill>
                  <a:srgbClr val="000000"/>
                </a:solidFill>
                <a:latin typeface="Book Antiqua"/>
                <a:cs typeface="Calibri"/>
              </a:rPr>
              <a:t>       Objective</a:t>
            </a:r>
            <a:r>
              <a:rPr lang="en-GB" sz="2000" b="1" dirty="0">
                <a:latin typeface="Book Antiqua"/>
                <a:ea typeface="+mn-lt"/>
                <a:cs typeface="+mn-lt"/>
              </a:rPr>
              <a:t>:</a:t>
            </a:r>
            <a:r>
              <a:rPr lang="en-GB" sz="2000" dirty="0">
                <a:latin typeface="Book Antiqua"/>
                <a:ea typeface="+mn-lt"/>
                <a:cs typeface="+mn-lt"/>
              </a:rPr>
              <a:t> Analyse the growth of users over time for a product.</a:t>
            </a:r>
            <a:endParaRPr lang="en-GB" sz="2000" dirty="0">
              <a:latin typeface="Book Antiqua"/>
              <a:cs typeface="Calibri"/>
            </a:endParaRPr>
          </a:p>
          <a:p>
            <a:r>
              <a:rPr lang="en-GB" sz="2000" b="1" dirty="0">
                <a:latin typeface="Book Antiqua"/>
                <a:ea typeface="+mn-lt"/>
                <a:cs typeface="+mn-lt"/>
              </a:rPr>
              <a:t>       Task:</a:t>
            </a:r>
            <a:r>
              <a:rPr lang="en-GB" sz="2000" dirty="0">
                <a:latin typeface="Book Antiqua"/>
                <a:ea typeface="+mn-lt"/>
                <a:cs typeface="+mn-lt"/>
              </a:rPr>
              <a:t> Write an SQL query to calculate the user growth for the </a:t>
            </a:r>
          </a:p>
          <a:p>
            <a:r>
              <a:rPr lang="en-GB" sz="2000" dirty="0">
                <a:latin typeface="Book Antiqua"/>
                <a:ea typeface="+mn-lt"/>
                <a:cs typeface="+mn-lt"/>
              </a:rPr>
              <a:t>                  Product.</a:t>
            </a:r>
            <a:endParaRPr lang="en-GB" dirty="0">
              <a:latin typeface="Calibri"/>
              <a:ea typeface="+mn-lt"/>
              <a:cs typeface="+mn-lt"/>
            </a:endParaRPr>
          </a:p>
          <a:p>
            <a:endParaRPr lang="en-GB" sz="2000" dirty="0">
              <a:latin typeface="Book Antiqua"/>
              <a:cs typeface="Calibri"/>
            </a:endParaRPr>
          </a:p>
          <a:p>
            <a:r>
              <a:rPr lang="en-GB" sz="2000" b="1" dirty="0">
                <a:latin typeface="Book Antiqua"/>
                <a:cs typeface="Calibri"/>
              </a:rPr>
              <a:t>3. </a:t>
            </a:r>
            <a:r>
              <a:rPr lang="en-GB" sz="2400" b="1" u="sng" dirty="0">
                <a:latin typeface="Book Antiqua"/>
                <a:cs typeface="Calibri"/>
              </a:rPr>
              <a:t>Weekly Retention Analysis</a:t>
            </a:r>
            <a:r>
              <a:rPr lang="en-GB" sz="2400" dirty="0">
                <a:latin typeface="Book Antiqua"/>
                <a:cs typeface="Calibri"/>
              </a:rPr>
              <a:t>  </a:t>
            </a:r>
            <a:endParaRPr lang="en-US" sz="2400" dirty="0">
              <a:latin typeface="Book Antiqua"/>
              <a:cs typeface="Calibri"/>
            </a:endParaRPr>
          </a:p>
          <a:p>
            <a:r>
              <a:rPr lang="en-GB" sz="2000" b="1" dirty="0">
                <a:latin typeface="Book Antiqua"/>
                <a:cs typeface="Calibri"/>
              </a:rPr>
              <a:t>      </a:t>
            </a:r>
            <a:endParaRPr lang="en-GB" sz="2000" dirty="0">
              <a:latin typeface="Book Antiqua"/>
              <a:cs typeface="Calibri"/>
            </a:endParaRPr>
          </a:p>
          <a:p>
            <a:r>
              <a:rPr lang="en-GB" sz="2000" b="1" dirty="0">
                <a:latin typeface="Book Antiqua"/>
                <a:cs typeface="Calibri"/>
              </a:rPr>
              <a:t>      Objective: </a:t>
            </a:r>
            <a:r>
              <a:rPr lang="en-GB" sz="2000" dirty="0">
                <a:latin typeface="Book Antiqua"/>
                <a:cs typeface="Calibri"/>
              </a:rPr>
              <a:t>Analyse the retention of users on a weekly basis after </a:t>
            </a:r>
            <a:endParaRPr lang="en-US" sz="2000" dirty="0">
              <a:latin typeface="Book Antiqua"/>
              <a:cs typeface="Calibri"/>
            </a:endParaRPr>
          </a:p>
          <a:p>
            <a:r>
              <a:rPr lang="en-GB" sz="2000">
                <a:latin typeface="Book Antiqua"/>
                <a:cs typeface="Calibri"/>
              </a:rPr>
              <a:t>                         signing up for a product.</a:t>
            </a:r>
          </a:p>
          <a:p>
            <a:r>
              <a:rPr lang="en-GB" sz="2000" b="1" dirty="0">
                <a:latin typeface="Book Antiqua"/>
                <a:cs typeface="Calibri"/>
              </a:rPr>
              <a:t>      Task:</a:t>
            </a:r>
            <a:r>
              <a:rPr lang="en-GB" sz="2000" dirty="0">
                <a:latin typeface="Book Antiqua"/>
                <a:cs typeface="Calibri"/>
              </a:rPr>
              <a:t> Write an SQL query to calculate the weekly retention of </a:t>
            </a:r>
            <a:endParaRPr lang="en-US" sz="2000" dirty="0">
              <a:latin typeface="Book Antiqua"/>
              <a:cs typeface="Calibri"/>
            </a:endParaRPr>
          </a:p>
          <a:p>
            <a:r>
              <a:rPr lang="en-GB" sz="2000" dirty="0">
                <a:latin typeface="Book Antiqua"/>
                <a:cs typeface="Calibri"/>
              </a:rPr>
              <a:t>                 users based on their sign-up cohort.</a:t>
            </a:r>
            <a:endParaRPr lang="en-GB" dirty="0"/>
          </a:p>
          <a:p>
            <a:r>
              <a:rPr lang="en-GB" dirty="0">
                <a:solidFill>
                  <a:srgbClr val="000000"/>
                </a:solidFill>
                <a:latin typeface="Book Antiqua"/>
                <a:cs typeface="Calibri"/>
              </a:rPr>
              <a:t>                                       </a:t>
            </a:r>
          </a:p>
          <a:p>
            <a:r>
              <a:rPr lang="en-GB" dirty="0">
                <a:solidFill>
                  <a:srgbClr val="000000"/>
                </a:solidFill>
                <a:latin typeface="Book Antiqua"/>
                <a:cs typeface="Calibri"/>
              </a:rPr>
              <a:t>                                      </a:t>
            </a:r>
            <a:endParaRPr lang="en-GB" sz="2000" b="1" u="sng">
              <a:solidFill>
                <a:srgbClr val="000000"/>
              </a:solidFill>
              <a:latin typeface="Book Antiqua"/>
              <a:cs typeface="Calibri"/>
            </a:endParaRPr>
          </a:p>
          <a:p>
            <a:endParaRPr lang="en-GB" sz="2000" b="1" u="sng" dirty="0">
              <a:solidFill>
                <a:srgbClr val="000000"/>
              </a:solidFill>
              <a:latin typeface="Book Antiqua"/>
              <a:cs typeface="Calibri"/>
            </a:endParaRPr>
          </a:p>
          <a:p>
            <a:endParaRPr lang="en-GB" sz="2000" dirty="0">
              <a:solidFill>
                <a:srgbClr val="000000"/>
              </a:solidFill>
              <a:latin typeface="Book Antiqua"/>
              <a:cs typeface="Calibri"/>
            </a:endParaRPr>
          </a:p>
          <a:p>
            <a:pPr>
              <a:lnSpc>
                <a:spcPts val="3379"/>
              </a:lnSpc>
            </a:pPr>
            <a:endParaRPr lang="en-US" sz="2250" dirty="0">
              <a:solidFill>
                <a:srgbClr val="000000"/>
              </a:solidFill>
              <a:latin typeface="Open Sauce Light"/>
            </a:endParaRPr>
          </a:p>
        </p:txBody>
      </p:sp>
      <p:sp>
        <p:nvSpPr>
          <p:cNvPr id="7" name="TextBox 7"/>
          <p:cNvSpPr txBox="1"/>
          <p:nvPr/>
        </p:nvSpPr>
        <p:spPr>
          <a:xfrm>
            <a:off x="5041940" y="578305"/>
            <a:ext cx="6152234" cy="888556"/>
          </a:xfrm>
          <a:prstGeom prst="rect">
            <a:avLst/>
          </a:prstGeom>
        </p:spPr>
        <p:txBody>
          <a:bodyPr wrap="square" lIns="0" tIns="0" rIns="0" bIns="0" rtlCol="0" anchor="t">
            <a:spAutoFit/>
          </a:bodyPr>
          <a:lstStyle/>
          <a:p>
            <a:pPr algn="r">
              <a:lnSpc>
                <a:spcPts val="6836"/>
              </a:lnSpc>
            </a:pPr>
            <a:r>
              <a:rPr lang="en-US" sz="6200" spc="198" dirty="0">
                <a:solidFill>
                  <a:schemeClr val="bg1"/>
                </a:solidFill>
                <a:latin typeface="Open Sauce Medium"/>
              </a:rPr>
              <a:t>INSIGHTS</a:t>
            </a:r>
          </a:p>
        </p:txBody>
      </p:sp>
      <p:sp>
        <p:nvSpPr>
          <p:cNvPr id="8" name="AutoShape 8"/>
          <p:cNvSpPr/>
          <p:nvPr/>
        </p:nvSpPr>
        <p:spPr>
          <a:xfrm flipH="1" flipV="1">
            <a:off x="1799590" y="1966267"/>
            <a:ext cx="15156557" cy="0"/>
          </a:xfrm>
          <a:prstGeom prst="line">
            <a:avLst/>
          </a:prstGeom>
          <a:ln w="76200" cap="flat">
            <a:solidFill>
              <a:srgbClr val="C23A97"/>
            </a:solidFill>
            <a:prstDash val="solid"/>
            <a:headEnd type="none" w="sm" len="sm"/>
            <a:tailEnd type="none" w="sm" len="sm"/>
          </a:ln>
        </p:spPr>
      </p:sp>
      <p:sp>
        <p:nvSpPr>
          <p:cNvPr id="9" name="TextBox 6">
            <a:extLst>
              <a:ext uri="{FF2B5EF4-FFF2-40B4-BE49-F238E27FC236}">
                <a16:creationId xmlns:a16="http://schemas.microsoft.com/office/drawing/2014/main" id="{FB1CB604-D9D6-6A94-21A6-11C859E4E44C}"/>
              </a:ext>
            </a:extLst>
          </p:cNvPr>
          <p:cNvSpPr txBox="1"/>
          <p:nvPr/>
        </p:nvSpPr>
        <p:spPr>
          <a:xfrm>
            <a:off x="9660699" y="3215509"/>
            <a:ext cx="7980810" cy="6487353"/>
          </a:xfrm>
          <a:prstGeom prst="rect">
            <a:avLst/>
          </a:prstGeom>
        </p:spPr>
        <p:txBody>
          <a:bodyPr wrap="square" lIns="0" tIns="0" rIns="0" bIns="0" rtlCol="0" anchor="t">
            <a:spAutoFit/>
          </a:bodyPr>
          <a:lstStyle/>
          <a:p>
            <a:pPr algn="ctr"/>
            <a:endParaRPr lang="en-GB" sz="2400" b="1" u="sng" dirty="0">
              <a:solidFill>
                <a:srgbClr val="000000"/>
              </a:solidFill>
              <a:latin typeface="Book Antiqua"/>
            </a:endParaRPr>
          </a:p>
          <a:p>
            <a:r>
              <a:rPr lang="en-GB" b="1" dirty="0">
                <a:latin typeface="Book Antiqua"/>
                <a:ea typeface="+mn-lt"/>
                <a:cs typeface="+mn-lt"/>
              </a:rPr>
              <a:t> </a:t>
            </a:r>
            <a:r>
              <a:rPr lang="en-GB" sz="2000" dirty="0">
                <a:latin typeface="Book Antiqua"/>
                <a:ea typeface="+mn-lt"/>
                <a:cs typeface="+mn-lt"/>
              </a:rPr>
              <a:t>4</a:t>
            </a:r>
            <a:r>
              <a:rPr lang="en-GB" sz="2000" b="1" dirty="0">
                <a:solidFill>
                  <a:srgbClr val="000000"/>
                </a:solidFill>
                <a:latin typeface="Book Antiqua"/>
                <a:cs typeface="Calibri"/>
              </a:rPr>
              <a:t>.  </a:t>
            </a:r>
            <a:r>
              <a:rPr lang="en-GB" sz="2400" b="1" u="sng" dirty="0">
                <a:solidFill>
                  <a:srgbClr val="000000"/>
                </a:solidFill>
                <a:latin typeface="Book Antiqua"/>
                <a:cs typeface="Calibri"/>
              </a:rPr>
              <a:t>Weekly Engagement Per Device</a:t>
            </a:r>
            <a:r>
              <a:rPr lang="en-GB" sz="2800" b="1" u="sng" dirty="0">
                <a:solidFill>
                  <a:srgbClr val="000000"/>
                </a:solidFill>
                <a:latin typeface="Book Antiqua"/>
                <a:cs typeface="Calibri"/>
              </a:rPr>
              <a:t>  </a:t>
            </a:r>
            <a:r>
              <a:rPr lang="en-GB" sz="2400" dirty="0">
                <a:solidFill>
                  <a:srgbClr val="000000"/>
                </a:solidFill>
                <a:latin typeface="Book Antiqua"/>
                <a:cs typeface="Calibri"/>
              </a:rPr>
              <a:t>                                  </a:t>
            </a:r>
            <a:endParaRPr lang="en-GB" sz="2000">
              <a:solidFill>
                <a:srgbClr val="000000"/>
              </a:solidFill>
              <a:latin typeface="Book Antiqua"/>
              <a:cs typeface="Calibri"/>
            </a:endParaRPr>
          </a:p>
          <a:p>
            <a:r>
              <a:rPr lang="en-GB" sz="2000" b="1" dirty="0">
                <a:solidFill>
                  <a:srgbClr val="000000"/>
                </a:solidFill>
                <a:latin typeface="Book Antiqua"/>
                <a:cs typeface="Calibri"/>
              </a:rPr>
              <a:t>      </a:t>
            </a:r>
            <a:endParaRPr lang="en-GB" sz="2000">
              <a:solidFill>
                <a:srgbClr val="000000"/>
              </a:solidFill>
              <a:latin typeface="Book Antiqua"/>
              <a:cs typeface="Calibri"/>
            </a:endParaRPr>
          </a:p>
          <a:p>
            <a:r>
              <a:rPr lang="en-GB" sz="2000" b="1" dirty="0">
                <a:solidFill>
                  <a:srgbClr val="000000"/>
                </a:solidFill>
                <a:latin typeface="Book Antiqua"/>
                <a:cs typeface="Calibri"/>
              </a:rPr>
              <a:t>      Objective</a:t>
            </a:r>
            <a:r>
              <a:rPr lang="en-GB" sz="2000" b="1" dirty="0">
                <a:latin typeface="Book Antiqua"/>
                <a:ea typeface="+mn-lt"/>
                <a:cs typeface="+mn-lt"/>
              </a:rPr>
              <a:t>:</a:t>
            </a:r>
            <a:r>
              <a:rPr lang="en-GB" sz="2000" dirty="0">
                <a:latin typeface="Book Antiqua"/>
                <a:ea typeface="+mn-lt"/>
                <a:cs typeface="+mn-lt"/>
              </a:rPr>
              <a:t> Measure the activeness of users on a weekly basis per </a:t>
            </a:r>
          </a:p>
          <a:p>
            <a:r>
              <a:rPr lang="en-GB" sz="2000" dirty="0">
                <a:latin typeface="Book Antiqua"/>
                <a:ea typeface="+mn-lt"/>
                <a:cs typeface="+mn-lt"/>
              </a:rPr>
              <a:t>                          device.</a:t>
            </a:r>
            <a:endParaRPr lang="en-GB" sz="2000" dirty="0">
              <a:latin typeface="Book Antiqua"/>
              <a:cs typeface="Calibri"/>
            </a:endParaRPr>
          </a:p>
          <a:p>
            <a:r>
              <a:rPr lang="en-GB" sz="2000" b="1" dirty="0">
                <a:latin typeface="Book Antiqua"/>
                <a:ea typeface="+mn-lt"/>
                <a:cs typeface="+mn-lt"/>
              </a:rPr>
              <a:t>      Task:</a:t>
            </a:r>
            <a:r>
              <a:rPr lang="en-GB" sz="2000" dirty="0">
                <a:latin typeface="Book Antiqua"/>
                <a:ea typeface="+mn-lt"/>
                <a:cs typeface="+mn-lt"/>
              </a:rPr>
              <a:t> Write an SQL query to calculate the weekly engagement per </a:t>
            </a:r>
          </a:p>
          <a:p>
            <a:r>
              <a:rPr lang="en-GB" sz="2000" dirty="0">
                <a:latin typeface="Book Antiqua"/>
                <a:ea typeface="+mn-lt"/>
                <a:cs typeface="+mn-lt"/>
              </a:rPr>
              <a:t>                 device.</a:t>
            </a:r>
            <a:endParaRPr lang="en-GB" dirty="0"/>
          </a:p>
          <a:p>
            <a:r>
              <a:rPr lang="en-GB" sz="2000" dirty="0">
                <a:solidFill>
                  <a:srgbClr val="000000"/>
                </a:solidFill>
                <a:latin typeface="Book Antiqua"/>
                <a:cs typeface="Calibri"/>
              </a:rPr>
              <a:t>                                       </a:t>
            </a:r>
          </a:p>
          <a:p>
            <a:r>
              <a:rPr lang="en-GB" dirty="0">
                <a:solidFill>
                  <a:srgbClr val="000000"/>
                </a:solidFill>
                <a:latin typeface="Book Antiqua"/>
                <a:cs typeface="Calibri"/>
              </a:rPr>
              <a:t> 5</a:t>
            </a:r>
            <a:r>
              <a:rPr lang="en-GB" sz="2000" b="1" dirty="0">
                <a:solidFill>
                  <a:srgbClr val="000000"/>
                </a:solidFill>
                <a:latin typeface="Book Antiqua"/>
                <a:cs typeface="Calibri"/>
              </a:rPr>
              <a:t>. </a:t>
            </a:r>
            <a:r>
              <a:rPr lang="en-GB" sz="2400" b="1" u="sng" dirty="0">
                <a:solidFill>
                  <a:srgbClr val="000000"/>
                </a:solidFill>
                <a:latin typeface="Book Antiqua"/>
                <a:cs typeface="Calibri"/>
              </a:rPr>
              <a:t>Email Engagement Analysis</a:t>
            </a:r>
            <a:r>
              <a:rPr lang="en-GB" sz="2800" b="1" u="sng" dirty="0">
                <a:solidFill>
                  <a:srgbClr val="000000"/>
                </a:solidFill>
                <a:latin typeface="Book Antiqua"/>
                <a:cs typeface="Calibri"/>
              </a:rPr>
              <a:t> </a:t>
            </a:r>
            <a:r>
              <a:rPr lang="en-GB" sz="2400" dirty="0">
                <a:solidFill>
                  <a:srgbClr val="000000"/>
                </a:solidFill>
                <a:latin typeface="Book Antiqua"/>
                <a:cs typeface="Calibri"/>
              </a:rPr>
              <a:t> </a:t>
            </a:r>
            <a:endParaRPr lang="en-US" sz="2400" dirty="0">
              <a:solidFill>
                <a:srgbClr val="000000"/>
              </a:solidFill>
              <a:latin typeface="Book Antiqua"/>
              <a:cs typeface="Calibri"/>
            </a:endParaRPr>
          </a:p>
          <a:p>
            <a:r>
              <a:rPr lang="en-GB" sz="2000" b="1" dirty="0">
                <a:solidFill>
                  <a:srgbClr val="000000"/>
                </a:solidFill>
                <a:latin typeface="Book Antiqua"/>
                <a:cs typeface="Calibri"/>
              </a:rPr>
              <a:t>      </a:t>
            </a:r>
            <a:endParaRPr lang="en-GB" sz="2000" dirty="0">
              <a:solidFill>
                <a:srgbClr val="000000"/>
              </a:solidFill>
              <a:latin typeface="Book Antiqua"/>
              <a:cs typeface="Calibri"/>
            </a:endParaRPr>
          </a:p>
          <a:p>
            <a:r>
              <a:rPr lang="en-GB" sz="2000" b="1" dirty="0">
                <a:solidFill>
                  <a:srgbClr val="000000"/>
                </a:solidFill>
                <a:latin typeface="Book Antiqua"/>
                <a:cs typeface="Calibri"/>
              </a:rPr>
              <a:t>      Objective: </a:t>
            </a:r>
            <a:r>
              <a:rPr lang="en-GB" sz="2000" dirty="0">
                <a:latin typeface="Book Antiqua"/>
                <a:ea typeface="+mn-lt"/>
                <a:cs typeface="+mn-lt"/>
              </a:rPr>
              <a:t>Analyse how users are engaging with the email service.</a:t>
            </a:r>
            <a:endParaRPr lang="en-US" sz="2000" dirty="0">
              <a:latin typeface="Book Antiqua"/>
              <a:ea typeface="+mn-lt"/>
              <a:cs typeface="+mn-lt"/>
            </a:endParaRPr>
          </a:p>
          <a:p>
            <a:r>
              <a:rPr lang="en-GB" sz="2000" b="1" dirty="0">
                <a:solidFill>
                  <a:srgbClr val="000000"/>
                </a:solidFill>
                <a:latin typeface="Book Antiqua"/>
                <a:cs typeface="Calibri"/>
              </a:rPr>
              <a:t>      Task:</a:t>
            </a:r>
            <a:r>
              <a:rPr lang="en-GB" sz="2000" dirty="0">
                <a:solidFill>
                  <a:srgbClr val="000000"/>
                </a:solidFill>
                <a:latin typeface="Book Antiqua"/>
                <a:cs typeface="Calibri"/>
              </a:rPr>
              <a:t> </a:t>
            </a:r>
            <a:r>
              <a:rPr lang="en-GB" sz="2000" dirty="0">
                <a:ea typeface="+mn-lt"/>
                <a:cs typeface="+mn-lt"/>
              </a:rPr>
              <a:t>Write an SQL query to calculate the email engagement metrics.</a:t>
            </a:r>
            <a:endParaRPr lang="en-US" sz="2000" dirty="0">
              <a:ea typeface="+mn-lt"/>
              <a:cs typeface="+mn-lt"/>
            </a:endParaRPr>
          </a:p>
          <a:p>
            <a:endParaRPr lang="en-GB" sz="2000" dirty="0">
              <a:solidFill>
                <a:srgbClr val="000000"/>
              </a:solidFill>
              <a:latin typeface="Calibri"/>
              <a:ea typeface="Calibri"/>
              <a:cs typeface="Calibri"/>
            </a:endParaRPr>
          </a:p>
          <a:p>
            <a:r>
              <a:rPr lang="en-GB" sz="2000" dirty="0">
                <a:solidFill>
                  <a:srgbClr val="000000"/>
                </a:solidFill>
                <a:latin typeface="Calibri"/>
                <a:ea typeface="Calibri"/>
                <a:cs typeface="Calibri"/>
              </a:rPr>
              <a:t>            </a:t>
            </a:r>
            <a:r>
              <a:rPr lang="en-GB" sz="2400" b="1" dirty="0">
                <a:solidFill>
                  <a:srgbClr val="000000"/>
                </a:solidFill>
                <a:latin typeface="Calibri"/>
                <a:ea typeface="Calibri"/>
                <a:cs typeface="Calibri"/>
              </a:rPr>
              <a:t>Tables</a:t>
            </a:r>
          </a:p>
          <a:p>
            <a:r>
              <a:rPr lang="en-GB" sz="2400" b="1" dirty="0">
                <a:solidFill>
                  <a:srgbClr val="000000"/>
                </a:solidFill>
                <a:latin typeface="Calibri"/>
                <a:ea typeface="Calibri"/>
                <a:cs typeface="Calibri"/>
              </a:rPr>
              <a:t>                  </a:t>
            </a:r>
            <a:r>
              <a:rPr lang="en-GB" sz="2400" b="1" dirty="0">
                <a:solidFill>
                  <a:srgbClr val="000000"/>
                </a:solidFill>
                <a:latin typeface="Calibri"/>
                <a:ea typeface="Calibri"/>
                <a:cs typeface="Calibri"/>
                <a:hlinkClick r:id="rId3"/>
              </a:rPr>
              <a:t>Users Table</a:t>
            </a:r>
          </a:p>
          <a:p>
            <a:r>
              <a:rPr lang="en-GB" sz="2400" b="1" dirty="0">
                <a:solidFill>
                  <a:srgbClr val="000000"/>
                </a:solidFill>
                <a:latin typeface="Calibri"/>
                <a:ea typeface="Calibri"/>
                <a:cs typeface="Calibri"/>
              </a:rPr>
              <a:t>                  </a:t>
            </a:r>
            <a:r>
              <a:rPr lang="en-GB" sz="2400" b="1" dirty="0">
                <a:solidFill>
                  <a:srgbClr val="000000"/>
                </a:solidFill>
                <a:latin typeface="Calibri"/>
                <a:ea typeface="Calibri"/>
                <a:cs typeface="Calibri"/>
                <a:hlinkClick r:id="rId4"/>
              </a:rPr>
              <a:t>Events Table</a:t>
            </a:r>
            <a:endParaRPr lang="en-GB" sz="2400" b="1" dirty="0">
              <a:solidFill>
                <a:srgbClr val="000000"/>
              </a:solidFill>
              <a:latin typeface="Calibri"/>
              <a:ea typeface="Calibri"/>
              <a:cs typeface="Calibri"/>
            </a:endParaRPr>
          </a:p>
          <a:p>
            <a:r>
              <a:rPr lang="en-GB" sz="2400" b="1" dirty="0">
                <a:solidFill>
                  <a:srgbClr val="000000"/>
                </a:solidFill>
                <a:latin typeface="Calibri"/>
                <a:ea typeface="Calibri"/>
                <a:cs typeface="Calibri"/>
              </a:rPr>
              <a:t>                  </a:t>
            </a:r>
            <a:r>
              <a:rPr lang="en-GB" sz="2400" b="1" dirty="0">
                <a:solidFill>
                  <a:srgbClr val="000000"/>
                </a:solidFill>
                <a:latin typeface="Calibri"/>
                <a:ea typeface="Calibri"/>
                <a:cs typeface="Calibri"/>
                <a:hlinkClick r:id="rId5"/>
              </a:rPr>
              <a:t>Email_Events Table</a:t>
            </a:r>
            <a:endParaRPr lang="en-GB" sz="2400" b="1" dirty="0">
              <a:solidFill>
                <a:srgbClr val="000000"/>
              </a:solidFill>
              <a:latin typeface="Calibri"/>
              <a:ea typeface="Calibri"/>
              <a:cs typeface="Calibri"/>
            </a:endParaRPr>
          </a:p>
          <a:p>
            <a:endParaRPr lang="en-GB" sz="2000" dirty="0">
              <a:solidFill>
                <a:srgbClr val="000000"/>
              </a:solidFill>
              <a:latin typeface="Book Antiqua"/>
              <a:cs typeface="Calibri"/>
            </a:endParaRPr>
          </a:p>
          <a:p>
            <a:pPr>
              <a:lnSpc>
                <a:spcPts val="3379"/>
              </a:lnSpc>
            </a:pPr>
            <a:endParaRPr lang="en-US" sz="2250" dirty="0">
              <a:solidFill>
                <a:srgbClr val="000000"/>
              </a:solidFill>
              <a:latin typeface="Open Sauce Light"/>
            </a:endParaRPr>
          </a:p>
        </p:txBody>
      </p:sp>
      <p:sp>
        <p:nvSpPr>
          <p:cNvPr id="10" name="TextBox 6">
            <a:extLst>
              <a:ext uri="{FF2B5EF4-FFF2-40B4-BE49-F238E27FC236}">
                <a16:creationId xmlns:a16="http://schemas.microsoft.com/office/drawing/2014/main" id="{B8A14F4D-E703-D539-11F6-A28132D85B7E}"/>
              </a:ext>
            </a:extLst>
          </p:cNvPr>
          <p:cNvSpPr txBox="1"/>
          <p:nvPr/>
        </p:nvSpPr>
        <p:spPr>
          <a:xfrm>
            <a:off x="5761973" y="2573550"/>
            <a:ext cx="6759524" cy="738664"/>
          </a:xfrm>
          <a:prstGeom prst="rect">
            <a:avLst/>
          </a:prstGeom>
        </p:spPr>
        <p:txBody>
          <a:bodyPr wrap="square" lIns="0" tIns="0" rIns="0" bIns="0" rtlCol="0" anchor="t">
            <a:spAutoFit/>
          </a:bodyPr>
          <a:lstStyle/>
          <a:p>
            <a:pPr algn="ctr"/>
            <a:r>
              <a:rPr lang="en-GB" sz="2400" b="1" u="sng" dirty="0">
                <a:solidFill>
                  <a:srgbClr val="000000"/>
                </a:solidFill>
                <a:latin typeface="Book Antiqua"/>
              </a:rPr>
              <a:t>Case Study 2</a:t>
            </a:r>
            <a:endParaRPr lang="en-US" sz="2400" dirty="0">
              <a:solidFill>
                <a:srgbClr val="000000"/>
              </a:solidFill>
              <a:latin typeface="Book Antiqua"/>
            </a:endParaRPr>
          </a:p>
          <a:p>
            <a:pPr algn="ctr"/>
            <a:r>
              <a:rPr lang="en-GB" sz="2400" dirty="0">
                <a:solidFill>
                  <a:srgbClr val="000000"/>
                </a:solidFill>
                <a:latin typeface="Book Antiqua"/>
              </a:rPr>
              <a:t>Investigating Metric Spike</a:t>
            </a:r>
            <a:endParaRPr lang="en-GB" sz="2400" dirty="0">
              <a:solidFill>
                <a:srgbClr val="000000"/>
              </a:solidFill>
              <a:latin typeface="Book Antiqua"/>
              <a:cs typeface="Calibri"/>
            </a:endParaRPr>
          </a:p>
        </p:txBody>
      </p:sp>
    </p:spTree>
    <p:extLst>
      <p:ext uri="{BB962C8B-B14F-4D97-AF65-F5344CB8AC3E}">
        <p14:creationId xmlns:p14="http://schemas.microsoft.com/office/powerpoint/2010/main" val="405058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844744">
            <a:off x="-7837509" y="844440"/>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997088" y="-628312"/>
            <a:ext cx="8570811" cy="11543623"/>
            <a:chOff x="0" y="0"/>
            <a:chExt cx="3632200" cy="4892040"/>
          </a:xfrm>
        </p:grpSpPr>
        <p:sp>
          <p:nvSpPr>
            <p:cNvPr id="4" name="Freeform 4"/>
            <p:cNvSpPr/>
            <p:nvPr/>
          </p:nvSpPr>
          <p:spPr>
            <a:xfrm>
              <a:off x="15240" y="15240"/>
              <a:ext cx="3600450" cy="4860290"/>
            </a:xfrm>
            <a:custGeom>
              <a:avLst/>
              <a:gdLst/>
              <a:ahLst/>
              <a:cxnLst/>
              <a:rect l="l" t="t" r="r" b="b"/>
              <a:pathLst>
                <a:path w="3600450" h="4860290">
                  <a:moveTo>
                    <a:pt x="0" y="0"/>
                  </a:moveTo>
                  <a:lnTo>
                    <a:pt x="3600450" y="0"/>
                  </a:lnTo>
                  <a:lnTo>
                    <a:pt x="3600450" y="4860290"/>
                  </a:lnTo>
                  <a:lnTo>
                    <a:pt x="0" y="4860290"/>
                  </a:lnTo>
                  <a:close/>
                </a:path>
              </a:pathLst>
            </a:custGeom>
            <a:blipFill>
              <a:blip r:embed="rId4"/>
              <a:stretch>
                <a:fillRect l="-51243" r="-51243"/>
              </a:stretch>
            </a:blipFill>
          </p:spPr>
        </p:sp>
        <p:sp>
          <p:nvSpPr>
            <p:cNvPr id="5" name="Freeform 5"/>
            <p:cNvSpPr/>
            <p:nvPr/>
          </p:nvSpPr>
          <p:spPr>
            <a:xfrm>
              <a:off x="0" y="0"/>
              <a:ext cx="3632200" cy="4892040"/>
            </a:xfrm>
            <a:custGeom>
              <a:avLst/>
              <a:gdLst/>
              <a:ahLst/>
              <a:cxnLst/>
              <a:rect l="l" t="t" r="r" b="b"/>
              <a:pathLst>
                <a:path w="3632200" h="489204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id="7" name="AutoShape 7"/>
          <p:cNvSpPr/>
          <p:nvPr/>
        </p:nvSpPr>
        <p:spPr>
          <a:xfrm flipH="1" flipV="1">
            <a:off x="2234290" y="5143748"/>
            <a:ext cx="6160724" cy="0"/>
          </a:xfrm>
          <a:prstGeom prst="line">
            <a:avLst/>
          </a:prstGeom>
          <a:ln w="76200" cap="flat">
            <a:solidFill>
              <a:srgbClr val="C23A97"/>
            </a:solidFill>
            <a:prstDash val="solid"/>
            <a:headEnd type="none" w="sm" len="sm"/>
            <a:tailEnd type="none" w="sm" len="sm"/>
          </a:ln>
        </p:spPr>
      </p:sp>
      <p:sp>
        <p:nvSpPr>
          <p:cNvPr id="8" name="TextBox 8"/>
          <p:cNvSpPr txBox="1"/>
          <p:nvPr/>
        </p:nvSpPr>
        <p:spPr>
          <a:xfrm>
            <a:off x="2343892" y="4111966"/>
            <a:ext cx="6530983" cy="627380"/>
          </a:xfrm>
          <a:prstGeom prst="rect">
            <a:avLst/>
          </a:prstGeom>
        </p:spPr>
        <p:txBody>
          <a:bodyPr lIns="0" tIns="0" rIns="0" bIns="0" rtlCol="0" anchor="t">
            <a:spAutoFit/>
          </a:bodyPr>
          <a:lstStyle/>
          <a:p>
            <a:pPr>
              <a:lnSpc>
                <a:spcPts val="4840"/>
              </a:lnSpc>
            </a:pPr>
            <a:r>
              <a:rPr lang="en-US" sz="4400" spc="140" dirty="0">
                <a:solidFill>
                  <a:srgbClr val="000000"/>
                </a:solidFill>
                <a:latin typeface="Days"/>
              </a:rPr>
              <a:t>Case Study 1</a:t>
            </a:r>
          </a:p>
        </p:txBody>
      </p:sp>
      <p:sp>
        <p:nvSpPr>
          <p:cNvPr id="9" name="TextBox 9"/>
          <p:cNvSpPr txBox="1"/>
          <p:nvPr/>
        </p:nvSpPr>
        <p:spPr>
          <a:xfrm>
            <a:off x="2234290" y="5338377"/>
            <a:ext cx="6753135" cy="2051844"/>
          </a:xfrm>
          <a:prstGeom prst="rect">
            <a:avLst/>
          </a:prstGeom>
        </p:spPr>
        <p:txBody>
          <a:bodyPr lIns="0" tIns="0" rIns="0" bIns="0" rtlCol="0" anchor="t">
            <a:spAutoFit/>
          </a:bodyPr>
          <a:lstStyle/>
          <a:p>
            <a:pPr>
              <a:lnSpc>
                <a:spcPts val="8030"/>
              </a:lnSpc>
            </a:pPr>
            <a:r>
              <a:rPr lang="en-US" sz="7300" spc="1131" dirty="0">
                <a:solidFill>
                  <a:srgbClr val="000000"/>
                </a:solidFill>
                <a:latin typeface="Open Sauce Medium"/>
              </a:rPr>
              <a:t>Job Data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51028" flipH="1">
            <a:off x="-1272661" y="-3109670"/>
            <a:ext cx="20833322" cy="16506339"/>
          </a:xfrm>
          <a:custGeom>
            <a:avLst/>
            <a:gdLst/>
            <a:ahLst/>
            <a:cxnLst/>
            <a:rect l="l" t="t" r="r" b="b"/>
            <a:pathLst>
              <a:path w="20833322" h="16506339">
                <a:moveTo>
                  <a:pt x="20833322" y="7003569"/>
                </a:moveTo>
                <a:lnTo>
                  <a:pt x="3939507" y="0"/>
                </a:lnTo>
                <a:lnTo>
                  <a:pt x="0" y="9502771"/>
                </a:lnTo>
                <a:lnTo>
                  <a:pt x="16893815" y="16506340"/>
                </a:lnTo>
                <a:lnTo>
                  <a:pt x="20833322" y="7003569"/>
                </a:lnTo>
                <a:close/>
              </a:path>
            </a:pathLst>
          </a:custGeom>
          <a:blipFill>
            <a:blip r:embed="rId2"/>
            <a:stretch>
              <a:fillRect l="-20427" r="-20427"/>
            </a:stretch>
          </a:blipFill>
        </p:spPr>
      </p:sp>
      <p:grpSp>
        <p:nvGrpSpPr>
          <p:cNvPr id="3" name="Group 3"/>
          <p:cNvGrpSpPr/>
          <p:nvPr/>
        </p:nvGrpSpPr>
        <p:grpSpPr>
          <a:xfrm>
            <a:off x="1906059" y="1805470"/>
            <a:ext cx="6511495" cy="6973368"/>
            <a:chOff x="0" y="0"/>
            <a:chExt cx="1350514" cy="1446309"/>
          </a:xfrm>
        </p:grpSpPr>
        <p:sp>
          <p:nvSpPr>
            <p:cNvPr id="4" name="Freeform 4"/>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sp>
        <p:sp>
          <p:nvSpPr>
            <p:cNvPr id="5" name="TextBox 5"/>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543712" y="1805470"/>
            <a:ext cx="6511495" cy="6973368"/>
            <a:chOff x="0" y="0"/>
            <a:chExt cx="1350514" cy="1446309"/>
          </a:xfrm>
        </p:grpSpPr>
        <p:sp>
          <p:nvSpPr>
            <p:cNvPr id="7" name="Freeform 7"/>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sp>
        <p:sp>
          <p:nvSpPr>
            <p:cNvPr id="8" name="TextBox 8"/>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1883046" y="3251011"/>
            <a:ext cx="6526207" cy="1460080"/>
          </a:xfrm>
          <a:prstGeom prst="rect">
            <a:avLst/>
          </a:prstGeom>
        </p:spPr>
        <p:txBody>
          <a:bodyPr wrap="square" lIns="0" tIns="0" rIns="0" bIns="0" rtlCol="0" anchor="t">
            <a:spAutoFit/>
          </a:bodyPr>
          <a:lstStyle/>
          <a:p>
            <a:pPr algn="ctr">
              <a:lnSpc>
                <a:spcPts val="12119"/>
              </a:lnSpc>
            </a:pPr>
            <a:r>
              <a:rPr lang="en-US" sz="10050" spc="-100" dirty="0">
                <a:solidFill>
                  <a:srgbClr val="000000"/>
                </a:solidFill>
                <a:latin typeface="Open Sauce Medium"/>
              </a:rPr>
              <a:t>136.81686</a:t>
            </a:r>
          </a:p>
        </p:txBody>
      </p:sp>
      <p:sp>
        <p:nvSpPr>
          <p:cNvPr id="10" name="TextBox 10"/>
          <p:cNvSpPr txBox="1"/>
          <p:nvPr/>
        </p:nvSpPr>
        <p:spPr>
          <a:xfrm>
            <a:off x="2988074" y="5571979"/>
            <a:ext cx="4316149" cy="1568699"/>
          </a:xfrm>
          <a:prstGeom prst="rect">
            <a:avLst/>
          </a:prstGeom>
        </p:spPr>
        <p:txBody>
          <a:bodyPr lIns="0" tIns="0" rIns="0" bIns="0" rtlCol="0" anchor="t">
            <a:spAutoFit/>
          </a:bodyPr>
          <a:lstStyle/>
          <a:p>
            <a:pPr algn="ctr">
              <a:lnSpc>
                <a:spcPts val="4181"/>
              </a:lnSpc>
            </a:pPr>
            <a:r>
              <a:rPr lang="en-US" sz="2950" spc="209" dirty="0">
                <a:solidFill>
                  <a:srgbClr val="000000"/>
                </a:solidFill>
                <a:latin typeface="Days"/>
              </a:rPr>
              <a:t>Job Reviewed per hour for each day in November 2020</a:t>
            </a:r>
          </a:p>
        </p:txBody>
      </p:sp>
      <p:sp>
        <p:nvSpPr>
          <p:cNvPr id="11" name="TextBox 11"/>
          <p:cNvSpPr txBox="1"/>
          <p:nvPr/>
        </p:nvSpPr>
        <p:spPr>
          <a:xfrm>
            <a:off x="9548634" y="3244878"/>
            <a:ext cx="6411215" cy="1551707"/>
          </a:xfrm>
          <a:prstGeom prst="rect">
            <a:avLst/>
          </a:prstGeom>
        </p:spPr>
        <p:txBody>
          <a:bodyPr wrap="square" lIns="0" tIns="0" rIns="0" bIns="0" rtlCol="0" anchor="t">
            <a:spAutoFit/>
          </a:bodyPr>
          <a:lstStyle/>
          <a:p>
            <a:pPr algn="ctr">
              <a:lnSpc>
                <a:spcPts val="12120"/>
              </a:lnSpc>
            </a:pPr>
            <a:r>
              <a:rPr lang="en-US" sz="10100" spc="-101" dirty="0">
                <a:solidFill>
                  <a:srgbClr val="000000"/>
                </a:solidFill>
                <a:latin typeface="Open Sauce Medium"/>
              </a:rPr>
              <a:t>0.038000</a:t>
            </a:r>
          </a:p>
        </p:txBody>
      </p:sp>
      <p:sp>
        <p:nvSpPr>
          <p:cNvPr id="12" name="TextBox 12"/>
          <p:cNvSpPr txBox="1"/>
          <p:nvPr/>
        </p:nvSpPr>
        <p:spPr>
          <a:xfrm>
            <a:off x="10794520" y="5577866"/>
            <a:ext cx="4472382" cy="1570238"/>
          </a:xfrm>
          <a:prstGeom prst="rect">
            <a:avLst/>
          </a:prstGeom>
        </p:spPr>
        <p:txBody>
          <a:bodyPr wrap="square" lIns="0" tIns="0" rIns="0" bIns="0" rtlCol="0" anchor="t">
            <a:spAutoFit/>
          </a:bodyPr>
          <a:lstStyle/>
          <a:p>
            <a:pPr algn="ctr">
              <a:lnSpc>
                <a:spcPts val="4200"/>
              </a:lnSpc>
            </a:pPr>
            <a:r>
              <a:rPr lang="en-US" sz="3000" spc="210" dirty="0">
                <a:solidFill>
                  <a:srgbClr val="000000"/>
                </a:solidFill>
                <a:latin typeface="Days"/>
              </a:rPr>
              <a:t>Job Reviewed per second each day in November 2020</a:t>
            </a:r>
          </a:p>
        </p:txBody>
      </p:sp>
      <p:sp>
        <p:nvSpPr>
          <p:cNvPr id="15" name="AutoShape 15"/>
          <p:cNvSpPr/>
          <p:nvPr/>
        </p:nvSpPr>
        <p:spPr>
          <a:xfrm flipH="1">
            <a:off x="1872640" y="4968903"/>
            <a:ext cx="6544914" cy="46972"/>
          </a:xfrm>
          <a:prstGeom prst="line">
            <a:avLst/>
          </a:prstGeom>
          <a:ln w="76200" cap="flat">
            <a:solidFill>
              <a:srgbClr val="C23A97"/>
            </a:solidFill>
            <a:prstDash val="solid"/>
            <a:headEnd type="none" w="sm" len="sm"/>
            <a:tailEnd type="none" w="sm" len="sm"/>
          </a:ln>
        </p:spPr>
      </p:sp>
      <p:sp>
        <p:nvSpPr>
          <p:cNvPr id="17" name="TextBox 9">
            <a:extLst>
              <a:ext uri="{FF2B5EF4-FFF2-40B4-BE49-F238E27FC236}">
                <a16:creationId xmlns:a16="http://schemas.microsoft.com/office/drawing/2014/main" id="{773355E5-88A6-9464-AD6A-020D8EB619D1}"/>
              </a:ext>
            </a:extLst>
          </p:cNvPr>
          <p:cNvSpPr txBox="1"/>
          <p:nvPr/>
        </p:nvSpPr>
        <p:spPr>
          <a:xfrm>
            <a:off x="4873633" y="-5758"/>
            <a:ext cx="8530372" cy="1301125"/>
          </a:xfrm>
          <a:prstGeom prst="rect">
            <a:avLst/>
          </a:prstGeom>
        </p:spPr>
        <p:txBody>
          <a:bodyPr wrap="square" lIns="0" tIns="0" rIns="0" bIns="0" rtlCol="0" anchor="t">
            <a:spAutoFit/>
          </a:bodyPr>
          <a:lstStyle/>
          <a:p>
            <a:pPr algn="ctr">
              <a:lnSpc>
                <a:spcPts val="12119"/>
              </a:lnSpc>
            </a:pPr>
            <a:r>
              <a:rPr lang="en-GB" sz="4000" b="1" u="sng" spc="-100" dirty="0">
                <a:solidFill>
                  <a:schemeClr val="bg1"/>
                </a:solidFill>
                <a:latin typeface="Book Antiqua"/>
              </a:rPr>
              <a:t>1.  Jobs Reviewed Over Time</a:t>
            </a:r>
            <a:endParaRPr lang="en-US" sz="4000" b="1" spc="-100">
              <a:solidFill>
                <a:schemeClr val="bg1"/>
              </a:solidFill>
              <a:latin typeface="Book Antiqua"/>
            </a:endParaRPr>
          </a:p>
        </p:txBody>
      </p:sp>
      <p:sp>
        <p:nvSpPr>
          <p:cNvPr id="18" name="AutoShape 15">
            <a:extLst>
              <a:ext uri="{FF2B5EF4-FFF2-40B4-BE49-F238E27FC236}">
                <a16:creationId xmlns:a16="http://schemas.microsoft.com/office/drawing/2014/main" id="{D9D91DC9-9C2F-3193-43C8-0E8121721400}"/>
              </a:ext>
            </a:extLst>
          </p:cNvPr>
          <p:cNvSpPr/>
          <p:nvPr/>
        </p:nvSpPr>
        <p:spPr>
          <a:xfrm flipH="1">
            <a:off x="9544831" y="4968902"/>
            <a:ext cx="6544914" cy="46972"/>
          </a:xfrm>
          <a:prstGeom prst="line">
            <a:avLst/>
          </a:prstGeom>
          <a:ln w="76200" cap="flat">
            <a:solidFill>
              <a:srgbClr val="C23A97"/>
            </a:solidFill>
            <a:prstDash val="solid"/>
            <a:headEnd type="none" w="sm" len="sm"/>
            <a:tailEnd type="none" w="sm" len="sm"/>
          </a:ln>
        </p:spPr>
      </p:sp>
      <p:sp>
        <p:nvSpPr>
          <p:cNvPr id="19" name="TextBox 9">
            <a:extLst>
              <a:ext uri="{FF2B5EF4-FFF2-40B4-BE49-F238E27FC236}">
                <a16:creationId xmlns:a16="http://schemas.microsoft.com/office/drawing/2014/main" id="{8F18E58D-5C62-4797-CF9A-D6254572F56D}"/>
              </a:ext>
            </a:extLst>
          </p:cNvPr>
          <p:cNvSpPr txBox="1"/>
          <p:nvPr/>
        </p:nvSpPr>
        <p:spPr>
          <a:xfrm>
            <a:off x="7169793" y="8325441"/>
            <a:ext cx="8098572" cy="1246175"/>
          </a:xfrm>
          <a:prstGeom prst="rect">
            <a:avLst/>
          </a:prstGeom>
        </p:spPr>
        <p:txBody>
          <a:bodyPr wrap="square" lIns="0" tIns="0" rIns="0" bIns="0" rtlCol="0" anchor="t">
            <a:spAutoFit/>
          </a:bodyPr>
          <a:lstStyle/>
          <a:p>
            <a:pPr>
              <a:lnSpc>
                <a:spcPts val="12119"/>
              </a:lnSpc>
            </a:pPr>
            <a:r>
              <a:rPr lang="en-GB" sz="2000" b="1" u="sng" spc="-100" dirty="0">
                <a:solidFill>
                  <a:schemeClr val="bg1"/>
                </a:solidFill>
                <a:latin typeface="Book Antiqua"/>
              </a:rPr>
              <a:t>Code and Output </a:t>
            </a:r>
            <a:r>
              <a:rPr lang="en-GB" sz="2000" b="1" spc="-100" dirty="0">
                <a:solidFill>
                  <a:schemeClr val="bg1"/>
                </a:solidFill>
                <a:latin typeface="Book Antiqua"/>
              </a:rPr>
              <a:t>:-  </a:t>
            </a:r>
            <a:r>
              <a:rPr lang="en-GB" sz="2000" u="sng" spc="-100" dirty="0">
                <a:solidFill>
                  <a:schemeClr val="bg1"/>
                </a:solidFill>
                <a:highlight>
                  <a:srgbClr val="000000"/>
                </a:highlight>
                <a:latin typeface="Book Antiqua"/>
                <a:cs typeface="Calibri"/>
                <a:hlinkClick r:id="rId3">
                  <a:extLst>
                    <a:ext uri="{A12FA001-AC4F-418D-AE19-62706E023703}">
                      <ahyp:hlinkClr xmlns:ahyp="http://schemas.microsoft.com/office/drawing/2018/hyperlinkcolor" val="tx"/>
                    </a:ext>
                  </a:extLst>
                </a:hlinkClick>
              </a:rPr>
              <a:t>Click Here </a:t>
            </a:r>
            <a:endParaRPr lang="en-GB" sz="2000" u="sng" spc="-100" dirty="0">
              <a:solidFill>
                <a:schemeClr val="bg1"/>
              </a:solidFill>
              <a:highlight>
                <a:srgbClr val="000000"/>
              </a:highlight>
              <a:latin typeface="Book Antiqua"/>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30612" y="2341264"/>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3459428" y="4306966"/>
            <a:ext cx="77200" cy="5257800"/>
          </a:xfrm>
          <a:prstGeom prst="line">
            <a:avLst/>
          </a:prstGeom>
          <a:ln w="76200" cap="flat">
            <a:solidFill>
              <a:srgbClr val="202354"/>
            </a:solidFill>
            <a:prstDash val="solid"/>
            <a:headEnd type="none" w="sm" len="sm"/>
            <a:tailEnd type="none" w="sm" len="sm"/>
          </a:ln>
        </p:spPr>
      </p:sp>
      <p:grpSp>
        <p:nvGrpSpPr>
          <p:cNvPr id="7" name="Group 7"/>
          <p:cNvGrpSpPr>
            <a:grpSpLocks noChangeAspect="1"/>
          </p:cNvGrpSpPr>
          <p:nvPr/>
        </p:nvGrpSpPr>
        <p:grpSpPr>
          <a:xfrm rot="5400000">
            <a:off x="3308028" y="8089157"/>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9" name="Group 9"/>
          <p:cNvGrpSpPr>
            <a:grpSpLocks noChangeAspect="1"/>
          </p:cNvGrpSpPr>
          <p:nvPr/>
        </p:nvGrpSpPr>
        <p:grpSpPr>
          <a:xfrm rot="5400000">
            <a:off x="3308804" y="9359157"/>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1" name="Group 11"/>
          <p:cNvGrpSpPr>
            <a:grpSpLocks noChangeAspect="1"/>
          </p:cNvGrpSpPr>
          <p:nvPr/>
        </p:nvGrpSpPr>
        <p:grpSpPr>
          <a:xfrm rot="5400000">
            <a:off x="3303164" y="6730257"/>
            <a:ext cx="411218" cy="4112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3" name="Group 13"/>
          <p:cNvGrpSpPr>
            <a:grpSpLocks noChangeAspect="1"/>
          </p:cNvGrpSpPr>
          <p:nvPr/>
        </p:nvGrpSpPr>
        <p:grpSpPr>
          <a:xfrm rot="5400000">
            <a:off x="3282659" y="5422157"/>
            <a:ext cx="411218" cy="4112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5" name="Group 15"/>
          <p:cNvGrpSpPr>
            <a:grpSpLocks noChangeAspect="1"/>
          </p:cNvGrpSpPr>
          <p:nvPr/>
        </p:nvGrpSpPr>
        <p:grpSpPr>
          <a:xfrm rot="5400000">
            <a:off x="3278453" y="4101357"/>
            <a:ext cx="411218" cy="411218"/>
            <a:chOff x="6705600" y="1371600"/>
            <a:chExt cx="10972800" cy="10972800"/>
          </a:xfrm>
        </p:grpSpPr>
        <p:sp>
          <p:nvSpPr>
            <p:cNvPr id="16" name="Freeform 1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7" name="TextBox 17"/>
          <p:cNvSpPr txBox="1"/>
          <p:nvPr/>
        </p:nvSpPr>
        <p:spPr>
          <a:xfrm>
            <a:off x="3996910" y="3162041"/>
            <a:ext cx="2164963" cy="333425"/>
          </a:xfrm>
          <a:prstGeom prst="rect">
            <a:avLst/>
          </a:prstGeom>
        </p:spPr>
        <p:txBody>
          <a:bodyPr wrap="square" lIns="0" tIns="0" rIns="0" bIns="0" rtlCol="0" anchor="t">
            <a:spAutoFit/>
          </a:bodyPr>
          <a:lstStyle/>
          <a:p>
            <a:pPr algn="just">
              <a:lnSpc>
                <a:spcPts val="2640"/>
              </a:lnSpc>
            </a:pPr>
            <a:r>
              <a:rPr lang="en-US" sz="2400" spc="76" dirty="0">
                <a:solidFill>
                  <a:srgbClr val="000000"/>
                </a:solidFill>
                <a:latin typeface="Open Sauce Medium"/>
              </a:rPr>
              <a:t>DATES</a:t>
            </a:r>
          </a:p>
        </p:txBody>
      </p:sp>
      <p:sp>
        <p:nvSpPr>
          <p:cNvPr id="24" name="TextBox 24"/>
          <p:cNvSpPr txBox="1"/>
          <p:nvPr/>
        </p:nvSpPr>
        <p:spPr>
          <a:xfrm>
            <a:off x="3887598" y="5522234"/>
            <a:ext cx="1661849" cy="224036"/>
          </a:xfrm>
          <a:prstGeom prst="rect">
            <a:avLst/>
          </a:prstGeom>
        </p:spPr>
        <p:txBody>
          <a:bodyPr wrap="square" lIns="0" tIns="0" rIns="0" bIns="0" rtlCol="0" anchor="t">
            <a:spAutoFit/>
          </a:bodyPr>
          <a:lstStyle/>
          <a:p>
            <a:pPr>
              <a:lnSpc>
                <a:spcPts val="1911"/>
              </a:lnSpc>
            </a:pPr>
            <a:r>
              <a:rPr lang="en-US" sz="1400" b="1" dirty="0">
                <a:solidFill>
                  <a:srgbClr val="000000"/>
                </a:solidFill>
                <a:latin typeface="Open Sauce Light"/>
              </a:rPr>
              <a:t>27 – 11- 2020</a:t>
            </a:r>
          </a:p>
        </p:txBody>
      </p:sp>
      <p:sp>
        <p:nvSpPr>
          <p:cNvPr id="25" name="TextBox 25"/>
          <p:cNvSpPr txBox="1"/>
          <p:nvPr/>
        </p:nvSpPr>
        <p:spPr>
          <a:xfrm>
            <a:off x="3919298" y="567716"/>
            <a:ext cx="10444167" cy="880254"/>
          </a:xfrm>
          <a:prstGeom prst="rect">
            <a:avLst/>
          </a:prstGeom>
        </p:spPr>
        <p:txBody>
          <a:bodyPr lIns="0" tIns="0" rIns="0" bIns="0" rtlCol="0" anchor="t">
            <a:spAutoFit/>
          </a:bodyPr>
          <a:lstStyle/>
          <a:p>
            <a:pPr algn="ctr">
              <a:lnSpc>
                <a:spcPts val="7236"/>
              </a:lnSpc>
              <a:spcBef>
                <a:spcPct val="0"/>
              </a:spcBef>
            </a:pPr>
            <a:r>
              <a:rPr lang="en-GB" sz="4000" b="1" u="sng" spc="146" dirty="0">
                <a:solidFill>
                  <a:srgbClr val="000000"/>
                </a:solidFill>
                <a:latin typeface="Book Antiqua"/>
              </a:rPr>
              <a:t>2. Throughput Analysis</a:t>
            </a:r>
            <a:r>
              <a:rPr lang="en-US" sz="5200" spc="146" dirty="0">
                <a:solidFill>
                  <a:srgbClr val="010101"/>
                </a:solidFill>
                <a:latin typeface="Open Sauce Medium"/>
              </a:rPr>
              <a:t> </a:t>
            </a:r>
            <a:endParaRPr lang="en-US" dirty="0"/>
          </a:p>
        </p:txBody>
      </p:sp>
      <p:graphicFrame>
        <p:nvGraphicFramePr>
          <p:cNvPr id="26" name="Chart 25">
            <a:extLst>
              <a:ext uri="{FF2B5EF4-FFF2-40B4-BE49-F238E27FC236}">
                <a16:creationId xmlns:a16="http://schemas.microsoft.com/office/drawing/2014/main" id="{A84E3818-BE76-5857-466E-ADA0CCAA9CFC}"/>
              </a:ext>
            </a:extLst>
          </p:cNvPr>
          <p:cNvGraphicFramePr>
            <a:graphicFrameLocks/>
          </p:cNvGraphicFramePr>
          <p:nvPr>
            <p:extLst>
              <p:ext uri="{D42A27DB-BD31-4B8C-83A1-F6EECF244321}">
                <p14:modId xmlns:p14="http://schemas.microsoft.com/office/powerpoint/2010/main" val="411527646"/>
              </p:ext>
            </p:extLst>
          </p:nvPr>
        </p:nvGraphicFramePr>
        <p:xfrm>
          <a:off x="8613775" y="3660775"/>
          <a:ext cx="7962900" cy="6108700"/>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17">
            <a:extLst>
              <a:ext uri="{FF2B5EF4-FFF2-40B4-BE49-F238E27FC236}">
                <a16:creationId xmlns:a16="http://schemas.microsoft.com/office/drawing/2014/main" id="{B5CD7124-0E3B-3292-3FA7-01BD8D5C20E0}"/>
              </a:ext>
            </a:extLst>
          </p:cNvPr>
          <p:cNvSpPr txBox="1"/>
          <p:nvPr/>
        </p:nvSpPr>
        <p:spPr>
          <a:xfrm>
            <a:off x="5704327" y="2981879"/>
            <a:ext cx="2572058" cy="666849"/>
          </a:xfrm>
          <a:prstGeom prst="rect">
            <a:avLst/>
          </a:prstGeom>
        </p:spPr>
        <p:txBody>
          <a:bodyPr wrap="square" lIns="0" tIns="0" rIns="0" bIns="0" rtlCol="0" anchor="t">
            <a:spAutoFit/>
          </a:bodyPr>
          <a:lstStyle/>
          <a:p>
            <a:pPr algn="just">
              <a:lnSpc>
                <a:spcPts val="2640"/>
              </a:lnSpc>
            </a:pPr>
            <a:r>
              <a:rPr lang="en-US" sz="2400" spc="76" dirty="0">
                <a:solidFill>
                  <a:srgbClr val="000000"/>
                </a:solidFill>
                <a:latin typeface="Open Sauce Medium"/>
              </a:rPr>
              <a:t>AVERAGE OF THROUGHPUT</a:t>
            </a:r>
          </a:p>
        </p:txBody>
      </p:sp>
      <p:sp>
        <p:nvSpPr>
          <p:cNvPr id="18" name="TextBox 24">
            <a:extLst>
              <a:ext uri="{FF2B5EF4-FFF2-40B4-BE49-F238E27FC236}">
                <a16:creationId xmlns:a16="http://schemas.microsoft.com/office/drawing/2014/main" id="{49DED428-454E-9180-7FA4-11C80C0F502F}"/>
              </a:ext>
            </a:extLst>
          </p:cNvPr>
          <p:cNvSpPr txBox="1"/>
          <p:nvPr/>
        </p:nvSpPr>
        <p:spPr>
          <a:xfrm>
            <a:off x="3887598" y="9452274"/>
            <a:ext cx="1661849" cy="224036"/>
          </a:xfrm>
          <a:prstGeom prst="rect">
            <a:avLst/>
          </a:prstGeom>
        </p:spPr>
        <p:txBody>
          <a:bodyPr wrap="square" lIns="0" tIns="0" rIns="0" bIns="0" rtlCol="0" anchor="t">
            <a:spAutoFit/>
          </a:bodyPr>
          <a:lstStyle/>
          <a:p>
            <a:pPr>
              <a:lnSpc>
                <a:spcPts val="1911"/>
              </a:lnSpc>
            </a:pPr>
            <a:r>
              <a:rPr lang="en-US" sz="1400" b="1" dirty="0">
                <a:solidFill>
                  <a:srgbClr val="000000"/>
                </a:solidFill>
                <a:latin typeface="Open Sauce Light"/>
              </a:rPr>
              <a:t>30 – 11 - 2020</a:t>
            </a:r>
          </a:p>
        </p:txBody>
      </p:sp>
      <p:sp>
        <p:nvSpPr>
          <p:cNvPr id="19" name="TextBox 24">
            <a:extLst>
              <a:ext uri="{FF2B5EF4-FFF2-40B4-BE49-F238E27FC236}">
                <a16:creationId xmlns:a16="http://schemas.microsoft.com/office/drawing/2014/main" id="{A4E3D395-F6ED-D4FA-A75F-0248A86C1445}"/>
              </a:ext>
            </a:extLst>
          </p:cNvPr>
          <p:cNvSpPr txBox="1"/>
          <p:nvPr/>
        </p:nvSpPr>
        <p:spPr>
          <a:xfrm>
            <a:off x="3887598" y="8184014"/>
            <a:ext cx="1661849" cy="224036"/>
          </a:xfrm>
          <a:prstGeom prst="rect">
            <a:avLst/>
          </a:prstGeom>
        </p:spPr>
        <p:txBody>
          <a:bodyPr wrap="square" lIns="0" tIns="0" rIns="0" bIns="0" rtlCol="0" anchor="t">
            <a:spAutoFit/>
          </a:bodyPr>
          <a:lstStyle/>
          <a:p>
            <a:pPr>
              <a:lnSpc>
                <a:spcPts val="1911"/>
              </a:lnSpc>
            </a:pPr>
            <a:r>
              <a:rPr lang="en-US" sz="1400" b="1" dirty="0">
                <a:solidFill>
                  <a:srgbClr val="000000"/>
                </a:solidFill>
                <a:latin typeface="Open Sauce Light"/>
              </a:rPr>
              <a:t>29 – 11 - 2020</a:t>
            </a:r>
          </a:p>
        </p:txBody>
      </p:sp>
      <p:sp>
        <p:nvSpPr>
          <p:cNvPr id="20" name="TextBox 24">
            <a:extLst>
              <a:ext uri="{FF2B5EF4-FFF2-40B4-BE49-F238E27FC236}">
                <a16:creationId xmlns:a16="http://schemas.microsoft.com/office/drawing/2014/main" id="{B6588C80-0096-3CCF-08B0-BB8984B63524}"/>
              </a:ext>
            </a:extLst>
          </p:cNvPr>
          <p:cNvSpPr txBox="1"/>
          <p:nvPr/>
        </p:nvSpPr>
        <p:spPr>
          <a:xfrm>
            <a:off x="3887598" y="6821809"/>
            <a:ext cx="1661849" cy="224036"/>
          </a:xfrm>
          <a:prstGeom prst="rect">
            <a:avLst/>
          </a:prstGeom>
        </p:spPr>
        <p:txBody>
          <a:bodyPr wrap="square" lIns="0" tIns="0" rIns="0" bIns="0" rtlCol="0" anchor="t">
            <a:spAutoFit/>
          </a:bodyPr>
          <a:lstStyle/>
          <a:p>
            <a:pPr>
              <a:lnSpc>
                <a:spcPts val="1911"/>
              </a:lnSpc>
            </a:pPr>
            <a:r>
              <a:rPr lang="en-US" sz="1400" b="1" dirty="0">
                <a:solidFill>
                  <a:srgbClr val="000000"/>
                </a:solidFill>
                <a:latin typeface="Open Sauce Light"/>
              </a:rPr>
              <a:t>28 – 11 - 2020</a:t>
            </a:r>
          </a:p>
        </p:txBody>
      </p:sp>
      <p:sp>
        <p:nvSpPr>
          <p:cNvPr id="21" name="TextBox 24">
            <a:extLst>
              <a:ext uri="{FF2B5EF4-FFF2-40B4-BE49-F238E27FC236}">
                <a16:creationId xmlns:a16="http://schemas.microsoft.com/office/drawing/2014/main" id="{03586590-0718-295A-89E0-5E6C1E34932A}"/>
              </a:ext>
            </a:extLst>
          </p:cNvPr>
          <p:cNvSpPr txBox="1"/>
          <p:nvPr/>
        </p:nvSpPr>
        <p:spPr>
          <a:xfrm>
            <a:off x="3887598" y="4191344"/>
            <a:ext cx="1661849" cy="224036"/>
          </a:xfrm>
          <a:prstGeom prst="rect">
            <a:avLst/>
          </a:prstGeom>
        </p:spPr>
        <p:txBody>
          <a:bodyPr wrap="square" lIns="0" tIns="0" rIns="0" bIns="0" rtlCol="0" anchor="t">
            <a:spAutoFit/>
          </a:bodyPr>
          <a:lstStyle/>
          <a:p>
            <a:pPr>
              <a:lnSpc>
                <a:spcPts val="1911"/>
              </a:lnSpc>
            </a:pPr>
            <a:r>
              <a:rPr lang="en-US" sz="1400" b="1" dirty="0">
                <a:solidFill>
                  <a:srgbClr val="000000"/>
                </a:solidFill>
                <a:latin typeface="Open Sauce Light"/>
              </a:rPr>
              <a:t>26 – 11 - 2020</a:t>
            </a:r>
          </a:p>
        </p:txBody>
      </p:sp>
      <p:sp>
        <p:nvSpPr>
          <p:cNvPr id="22" name="TextBox 24">
            <a:extLst>
              <a:ext uri="{FF2B5EF4-FFF2-40B4-BE49-F238E27FC236}">
                <a16:creationId xmlns:a16="http://schemas.microsoft.com/office/drawing/2014/main" id="{ECFD4D1D-89D9-8B19-4B44-98D247E23D8E}"/>
              </a:ext>
            </a:extLst>
          </p:cNvPr>
          <p:cNvSpPr txBox="1"/>
          <p:nvPr/>
        </p:nvSpPr>
        <p:spPr>
          <a:xfrm>
            <a:off x="6165955" y="4191343"/>
            <a:ext cx="1661849" cy="224036"/>
          </a:xfrm>
          <a:prstGeom prst="rect">
            <a:avLst/>
          </a:prstGeom>
        </p:spPr>
        <p:txBody>
          <a:bodyPr wrap="square" lIns="0" tIns="0" rIns="0" bIns="0" rtlCol="0" anchor="t">
            <a:spAutoFit/>
          </a:bodyPr>
          <a:lstStyle/>
          <a:p>
            <a:pPr algn="l">
              <a:lnSpc>
                <a:spcPts val="1911"/>
              </a:lnSpc>
            </a:pPr>
            <a:r>
              <a:rPr lang="en-US" sz="1400" b="1" dirty="0">
                <a:solidFill>
                  <a:srgbClr val="000000"/>
                </a:solidFill>
                <a:latin typeface="Open Sauce Light"/>
              </a:rPr>
              <a:t>0.02</a:t>
            </a:r>
          </a:p>
        </p:txBody>
      </p:sp>
      <p:sp>
        <p:nvSpPr>
          <p:cNvPr id="23" name="TextBox 24">
            <a:extLst>
              <a:ext uri="{FF2B5EF4-FFF2-40B4-BE49-F238E27FC236}">
                <a16:creationId xmlns:a16="http://schemas.microsoft.com/office/drawing/2014/main" id="{3BE3F5E8-6E31-471B-81EF-5168BCA04C8A}"/>
              </a:ext>
            </a:extLst>
          </p:cNvPr>
          <p:cNvSpPr txBox="1"/>
          <p:nvPr/>
        </p:nvSpPr>
        <p:spPr>
          <a:xfrm>
            <a:off x="6165954" y="5522234"/>
            <a:ext cx="1661849" cy="224036"/>
          </a:xfrm>
          <a:prstGeom prst="rect">
            <a:avLst/>
          </a:prstGeom>
        </p:spPr>
        <p:txBody>
          <a:bodyPr wrap="square" lIns="0" tIns="0" rIns="0" bIns="0" rtlCol="0" anchor="t">
            <a:spAutoFit/>
          </a:bodyPr>
          <a:lstStyle/>
          <a:p>
            <a:pPr algn="l">
              <a:lnSpc>
                <a:spcPts val="1911"/>
              </a:lnSpc>
            </a:pPr>
            <a:r>
              <a:rPr lang="en-US" sz="1400" b="1" dirty="0">
                <a:solidFill>
                  <a:srgbClr val="000000"/>
                </a:solidFill>
                <a:latin typeface="Open Sauce Light"/>
              </a:rPr>
              <a:t>0.01</a:t>
            </a:r>
          </a:p>
        </p:txBody>
      </p:sp>
      <p:sp>
        <p:nvSpPr>
          <p:cNvPr id="31" name="TextBox 24">
            <a:extLst>
              <a:ext uri="{FF2B5EF4-FFF2-40B4-BE49-F238E27FC236}">
                <a16:creationId xmlns:a16="http://schemas.microsoft.com/office/drawing/2014/main" id="{6C158635-0997-778A-64D3-450B68AB7B9E}"/>
              </a:ext>
            </a:extLst>
          </p:cNvPr>
          <p:cNvSpPr txBox="1"/>
          <p:nvPr/>
        </p:nvSpPr>
        <p:spPr>
          <a:xfrm>
            <a:off x="6165955" y="6821809"/>
            <a:ext cx="1661849" cy="224036"/>
          </a:xfrm>
          <a:prstGeom prst="rect">
            <a:avLst/>
          </a:prstGeom>
        </p:spPr>
        <p:txBody>
          <a:bodyPr wrap="square" lIns="0" tIns="0" rIns="0" bIns="0" rtlCol="0" anchor="t">
            <a:spAutoFit/>
          </a:bodyPr>
          <a:lstStyle/>
          <a:p>
            <a:pPr algn="l">
              <a:lnSpc>
                <a:spcPts val="1911"/>
              </a:lnSpc>
            </a:pPr>
            <a:r>
              <a:rPr lang="en-US" sz="1400" b="1" dirty="0">
                <a:solidFill>
                  <a:srgbClr val="000000"/>
                </a:solidFill>
                <a:latin typeface="Open Sauce Light"/>
              </a:rPr>
              <a:t>0.06</a:t>
            </a:r>
          </a:p>
        </p:txBody>
      </p:sp>
      <p:sp>
        <p:nvSpPr>
          <p:cNvPr id="32" name="TextBox 24">
            <a:extLst>
              <a:ext uri="{FF2B5EF4-FFF2-40B4-BE49-F238E27FC236}">
                <a16:creationId xmlns:a16="http://schemas.microsoft.com/office/drawing/2014/main" id="{EF6CB8C6-61E8-4AC8-C12C-7253B5735077}"/>
              </a:ext>
            </a:extLst>
          </p:cNvPr>
          <p:cNvSpPr txBox="1"/>
          <p:nvPr/>
        </p:nvSpPr>
        <p:spPr>
          <a:xfrm>
            <a:off x="6165955" y="8184015"/>
            <a:ext cx="1661849" cy="224036"/>
          </a:xfrm>
          <a:prstGeom prst="rect">
            <a:avLst/>
          </a:prstGeom>
        </p:spPr>
        <p:txBody>
          <a:bodyPr wrap="square" lIns="0" tIns="0" rIns="0" bIns="0" rtlCol="0" anchor="t">
            <a:spAutoFit/>
          </a:bodyPr>
          <a:lstStyle/>
          <a:p>
            <a:pPr algn="l">
              <a:lnSpc>
                <a:spcPts val="1911"/>
              </a:lnSpc>
            </a:pPr>
            <a:r>
              <a:rPr lang="en-US" sz="1400" b="1" dirty="0">
                <a:solidFill>
                  <a:srgbClr val="000000"/>
                </a:solidFill>
                <a:latin typeface="Open Sauce Light"/>
              </a:rPr>
              <a:t>0.05</a:t>
            </a:r>
          </a:p>
        </p:txBody>
      </p:sp>
      <p:sp>
        <p:nvSpPr>
          <p:cNvPr id="33" name="TextBox 24">
            <a:extLst>
              <a:ext uri="{FF2B5EF4-FFF2-40B4-BE49-F238E27FC236}">
                <a16:creationId xmlns:a16="http://schemas.microsoft.com/office/drawing/2014/main" id="{5F1FA885-7C01-1D69-2431-5D11C6AFE03E}"/>
              </a:ext>
            </a:extLst>
          </p:cNvPr>
          <p:cNvSpPr txBox="1"/>
          <p:nvPr/>
        </p:nvSpPr>
        <p:spPr>
          <a:xfrm>
            <a:off x="6165955" y="9452275"/>
            <a:ext cx="1661849" cy="224036"/>
          </a:xfrm>
          <a:prstGeom prst="rect">
            <a:avLst/>
          </a:prstGeom>
        </p:spPr>
        <p:txBody>
          <a:bodyPr wrap="square" lIns="0" tIns="0" rIns="0" bIns="0" rtlCol="0" anchor="t">
            <a:spAutoFit/>
          </a:bodyPr>
          <a:lstStyle/>
          <a:p>
            <a:pPr algn="l">
              <a:lnSpc>
                <a:spcPts val="1911"/>
              </a:lnSpc>
            </a:pPr>
            <a:r>
              <a:rPr lang="en-US" sz="1400" b="1" dirty="0">
                <a:solidFill>
                  <a:srgbClr val="000000"/>
                </a:solidFill>
                <a:latin typeface="Open Sauce Light"/>
              </a:rPr>
              <a:t>0.05</a:t>
            </a:r>
          </a:p>
        </p:txBody>
      </p:sp>
      <p:sp>
        <p:nvSpPr>
          <p:cNvPr id="34" name="TextBox 24">
            <a:extLst>
              <a:ext uri="{FF2B5EF4-FFF2-40B4-BE49-F238E27FC236}">
                <a16:creationId xmlns:a16="http://schemas.microsoft.com/office/drawing/2014/main" id="{37CB8E76-F4E2-A337-6532-C7098EDF96B2}"/>
              </a:ext>
            </a:extLst>
          </p:cNvPr>
          <p:cNvSpPr txBox="1"/>
          <p:nvPr/>
        </p:nvSpPr>
        <p:spPr>
          <a:xfrm>
            <a:off x="13103987" y="1956507"/>
            <a:ext cx="8111634" cy="228845"/>
          </a:xfrm>
          <a:prstGeom prst="rect">
            <a:avLst/>
          </a:prstGeom>
        </p:spPr>
        <p:txBody>
          <a:bodyPr wrap="square" lIns="0" tIns="0" rIns="0" bIns="0" rtlCol="0" anchor="t">
            <a:spAutoFit/>
          </a:bodyPr>
          <a:lstStyle/>
          <a:p>
            <a:pPr>
              <a:lnSpc>
                <a:spcPts val="1911"/>
              </a:lnSpc>
            </a:pPr>
            <a:r>
              <a:rPr lang="en-US" sz="1400" b="1">
                <a:solidFill>
                  <a:srgbClr val="000000"/>
                </a:solidFill>
                <a:latin typeface="Open Sauce Light"/>
              </a:rPr>
              <a:t>Code and Output :- </a:t>
            </a:r>
            <a:r>
              <a:rPr lang="en-US" sz="1400" b="1" dirty="0">
                <a:solidFill>
                  <a:srgbClr val="000000"/>
                </a:solidFill>
                <a:latin typeface="Open Sauce Light"/>
                <a:hlinkClick r:id="rId5"/>
              </a:rPr>
              <a:t>Click Here</a:t>
            </a:r>
            <a:r>
              <a:rPr lang="en-US" sz="1400" b="1" dirty="0">
                <a:solidFill>
                  <a:srgbClr val="000000"/>
                </a:solidFill>
                <a:latin typeface="Open Sauce Light"/>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cp:revision>1223</cp:revision>
  <dcterms:created xsi:type="dcterms:W3CDTF">2006-08-16T00:00:00Z</dcterms:created>
  <dcterms:modified xsi:type="dcterms:W3CDTF">2024-05-12T16:18:31Z</dcterms:modified>
  <dc:identifier>DAGEpCCAqJE</dc:identifier>
</cp:coreProperties>
</file>